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28"/>
  </p:notesMasterIdLst>
  <p:sldIdLst>
    <p:sldId id="256" r:id="rId2"/>
    <p:sldId id="283" r:id="rId3"/>
    <p:sldId id="269" r:id="rId4"/>
    <p:sldId id="270" r:id="rId5"/>
    <p:sldId id="257" r:id="rId6"/>
    <p:sldId id="258" r:id="rId7"/>
    <p:sldId id="261" r:id="rId8"/>
    <p:sldId id="262" r:id="rId9"/>
    <p:sldId id="281" r:id="rId10"/>
    <p:sldId id="264" r:id="rId11"/>
    <p:sldId id="285" r:id="rId12"/>
    <p:sldId id="277" r:id="rId13"/>
    <p:sldId id="267" r:id="rId14"/>
    <p:sldId id="268" r:id="rId15"/>
    <p:sldId id="289" r:id="rId16"/>
    <p:sldId id="266" r:id="rId17"/>
    <p:sldId id="286" r:id="rId18"/>
    <p:sldId id="271" r:id="rId19"/>
    <p:sldId id="272" r:id="rId20"/>
    <p:sldId id="288" r:id="rId21"/>
    <p:sldId id="287" r:id="rId22"/>
    <p:sldId id="273" r:id="rId23"/>
    <p:sldId id="274" r:id="rId24"/>
    <p:sldId id="275" r:id="rId25"/>
    <p:sldId id="276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63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602B6-CFD8-4AB0-B5DD-D2B88FE6AACF}" type="datetimeFigureOut">
              <a:rPr lang="en-US" smtClean="0"/>
              <a:t>10/23/2015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E656F-4EC6-4721-8E0C-1A7A54BA4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3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656F-4EC6-4721-8E0C-1A7A54BA4C1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59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1821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B392F-19FB-4BD8-B28A-D15F93DB13C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331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656F-4EC6-4721-8E0C-1A7A54BA4C1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36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656F-4EC6-4721-8E0C-1A7A54BA4C1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26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B392F-19FB-4BD8-B28A-D15F93DB13C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81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7879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7008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7544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6830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225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86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5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22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" y="0"/>
            <a:ext cx="7886700" cy="9340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135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dirty="0" err="1" smtClean="0"/>
              <a:t>B.Azmoun</a:t>
            </a:r>
            <a:r>
              <a:rPr lang="en-US" dirty="0" smtClean="0"/>
              <a:t>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613525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9525" t="23747" r="13655" b="62398"/>
          <a:stretch/>
        </p:blipFill>
        <p:spPr>
          <a:xfrm>
            <a:off x="-1" y="0"/>
            <a:ext cx="9144001" cy="934065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8" name="Rectangle 7"/>
          <p:cNvSpPr/>
          <p:nvPr userDrawn="1"/>
        </p:nvSpPr>
        <p:spPr>
          <a:xfrm>
            <a:off x="-1" y="-1"/>
            <a:ext cx="9144000" cy="934065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2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88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636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540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814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175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63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591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/>
          <a:srcRect l="9525" t="23747" r="13655" b="62398"/>
          <a:stretch/>
        </p:blipFill>
        <p:spPr>
          <a:xfrm>
            <a:off x="-1" y="0"/>
            <a:ext cx="9144001" cy="93406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1" y="-1"/>
            <a:ext cx="9144000" cy="934065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597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923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40386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848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88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783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600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1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79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83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856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B.Azmoun,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84412-3865-4DC5-AB4A-FE97334FA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9470" t="15607" r="14136" b="52064"/>
          <a:stretch/>
        </p:blipFill>
        <p:spPr>
          <a:xfrm>
            <a:off x="0" y="2362200"/>
            <a:ext cx="9144000" cy="21915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92175"/>
            <a:ext cx="7772400" cy="1470025"/>
          </a:xfrm>
        </p:spPr>
        <p:txBody>
          <a:bodyPr/>
          <a:lstStyle/>
          <a:p>
            <a:r>
              <a:rPr lang="en-US" dirty="0" smtClean="0"/>
              <a:t>TPC R&amp;D for </a:t>
            </a:r>
            <a:r>
              <a:rPr lang="en-US" dirty="0" err="1" smtClean="0"/>
              <a:t>sPHENIX</a:t>
            </a:r>
            <a:r>
              <a:rPr lang="en-US" dirty="0" smtClean="0"/>
              <a:t> (2)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" y="2377722"/>
            <a:ext cx="6781800" cy="1295400"/>
          </a:xfrm>
        </p:spPr>
        <p:txBody>
          <a:bodyPr>
            <a:normAutofit/>
          </a:bodyPr>
          <a:lstStyle/>
          <a:p>
            <a:pPr algn="l"/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</a:rPr>
              <a:t>sPHENIX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 Tracking Workshop</a:t>
            </a:r>
          </a:p>
          <a:p>
            <a:pPr algn="l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October 27, 2015</a:t>
            </a:r>
          </a:p>
          <a:p>
            <a:pPr algn="l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Santa Fe, NM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1400" y="4648200"/>
            <a:ext cx="219502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Bob Azmoun (BNL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sz="1600" dirty="0" smtClean="0"/>
              <a:t>Craig </a:t>
            </a:r>
            <a:r>
              <a:rPr lang="en-US" sz="1600" dirty="0" smtClean="0"/>
              <a:t>Woody (</a:t>
            </a:r>
            <a:r>
              <a:rPr lang="en-US" sz="1600" dirty="0" smtClean="0"/>
              <a:t>BNL)</a:t>
            </a:r>
          </a:p>
          <a:p>
            <a:r>
              <a:rPr lang="en-US" sz="1600" dirty="0" smtClean="0"/>
              <a:t>Alexander </a:t>
            </a:r>
            <a:r>
              <a:rPr lang="en-US" sz="1600" dirty="0" err="1" smtClean="0"/>
              <a:t>Kiselev</a:t>
            </a:r>
            <a:r>
              <a:rPr lang="en-US" sz="1600" dirty="0" smtClean="0"/>
              <a:t> (BNL)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1060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Minidrift</a:t>
            </a:r>
            <a:r>
              <a:rPr lang="en-US" sz="3200" dirty="0" smtClean="0"/>
              <a:t> GEM Detector</a:t>
            </a:r>
            <a:endParaRPr lang="en-US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" t="9743" r="-615" b="520"/>
          <a:stretch/>
        </p:blipFill>
        <p:spPr>
          <a:xfrm>
            <a:off x="5226716" y="1075727"/>
            <a:ext cx="3262568" cy="171106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48"/>
          <a:stretch/>
        </p:blipFill>
        <p:spPr>
          <a:xfrm>
            <a:off x="4343763" y="2662279"/>
            <a:ext cx="1811378" cy="107596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038600"/>
            <a:ext cx="3657600" cy="222504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033287"/>
            <a:ext cx="3657600" cy="2215113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3"/>
          <a:stretch/>
        </p:blipFill>
        <p:spPr>
          <a:xfrm>
            <a:off x="7198995" y="2656151"/>
            <a:ext cx="1945005" cy="1061426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5657073" y="938848"/>
            <a:ext cx="2193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Short drift Mini TPC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945991" y="156528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Studied with COMPASS style readout plane and chevron pads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99134" y="3593068"/>
            <a:ext cx="4634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Improves position resolution at large angles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896351" y="3593068"/>
            <a:ext cx="4019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Provides moderate angular resolution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9000" y="15925"/>
            <a:ext cx="2033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Paper (Sept. 2015):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arXiv:1510.01747</a:t>
            </a:r>
            <a:endParaRPr lang="en-US" dirty="0">
              <a:solidFill>
                <a:srgbClr val="C0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9477" y="1189918"/>
            <a:ext cx="3886268" cy="2053265"/>
            <a:chOff x="5182338" y="912306"/>
            <a:chExt cx="3302232" cy="156148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31429" y="976943"/>
              <a:ext cx="3253141" cy="149684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182338" y="912306"/>
              <a:ext cx="16828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FNAL Beam Test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cxnSp>
        <p:nvCxnSpPr>
          <p:cNvPr id="10" name="Straight Arrow Connector 9"/>
          <p:cNvCxnSpPr/>
          <p:nvPr/>
        </p:nvCxnSpPr>
        <p:spPr>
          <a:xfrm flipH="1">
            <a:off x="5856793" y="2257148"/>
            <a:ext cx="492919" cy="52964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025168" y="2273216"/>
            <a:ext cx="483670" cy="545288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33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Non-linear response of </a:t>
            </a:r>
            <a:r>
              <a:rPr lang="en-US" dirty="0" smtClean="0"/>
              <a:t>Chevron Pads</a:t>
            </a:r>
            <a:endParaRPr lang="en-US" dirty="0"/>
          </a:p>
        </p:txBody>
      </p:sp>
      <p:pic>
        <p:nvPicPr>
          <p:cNvPr id="8194" name="Picture 2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03066"/>
            <a:ext cx="56388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552" y="3789066"/>
            <a:ext cx="54864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image0074_20444141603_o.jpg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4" y="1691919"/>
            <a:ext cx="3044825" cy="2286000"/>
          </a:xfrm>
          <a:prstGeom prst="rect">
            <a:avLst/>
          </a:prstGeom>
        </p:spPr>
      </p:pic>
      <p:sp>
        <p:nvSpPr>
          <p:cNvPr id="3" name="AutoShape 5" descr="Displaying IMG_677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8" name="Picture 6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27" y="4114800"/>
            <a:ext cx="305487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5575" y="3454699"/>
            <a:ext cx="3044824" cy="523220"/>
          </a:xfrm>
          <a:prstGeom prst="rect">
            <a:avLst/>
          </a:prstGeom>
          <a:solidFill>
            <a:srgbClr val="FFFF00">
              <a:alpha val="43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Charge sharing is NOT proportional to position(but can be)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114799" y="1581685"/>
            <a:ext cx="14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Diff. Non-Lin.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34200" y="1620595"/>
            <a:ext cx="1671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Residual Vs Pos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120347" y="3831827"/>
            <a:ext cx="991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Err. Corr.</a:t>
            </a:r>
          </a:p>
          <a:p>
            <a:r>
              <a:rPr lang="en-US" dirty="0" err="1" smtClean="0">
                <a:solidFill>
                  <a:srgbClr val="0070C0"/>
                </a:solidFill>
              </a:rPr>
              <a:t>Fcn</a:t>
            </a:r>
            <a:r>
              <a:rPr lang="en-US" dirty="0" smtClean="0">
                <a:solidFill>
                  <a:srgbClr val="0070C0"/>
                </a:solidFill>
              </a:rPr>
              <a:t>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06762" y="4920142"/>
            <a:ext cx="118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Corrected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Resolution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527" y="4114800"/>
            <a:ext cx="1100942" cy="738664"/>
          </a:xfrm>
          <a:prstGeom prst="rect">
            <a:avLst/>
          </a:prstGeom>
          <a:solidFill>
            <a:srgbClr val="FFFF00">
              <a:alpha val="59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Scanning </a:t>
            </a:r>
          </a:p>
          <a:p>
            <a:r>
              <a:rPr lang="en-US" sz="1400" b="1" dirty="0" smtClean="0"/>
              <a:t>X-ray </a:t>
            </a:r>
            <a:r>
              <a:rPr lang="en-US" sz="1400" b="1" dirty="0" smtClean="0"/>
              <a:t>Gun</a:t>
            </a:r>
          </a:p>
          <a:p>
            <a:r>
              <a:rPr lang="en-US" sz="1400" b="1" dirty="0" smtClean="0"/>
              <a:t>(Collimated)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601756" y="4114800"/>
            <a:ext cx="1598643" cy="523220"/>
          </a:xfrm>
          <a:prstGeom prst="rect">
            <a:avLst/>
          </a:prstGeom>
          <a:solidFill>
            <a:srgbClr val="FFFF00">
              <a:alpha val="59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3-GEM w/ Chevron</a:t>
            </a:r>
          </a:p>
          <a:p>
            <a:r>
              <a:rPr lang="en-US" sz="1400" b="1" dirty="0" smtClean="0"/>
              <a:t> Readout</a:t>
            </a:r>
            <a:endParaRPr lang="en-US" sz="1400" b="1" dirty="0"/>
          </a:p>
        </p:txBody>
      </p:sp>
      <p:cxnSp>
        <p:nvCxnSpPr>
          <p:cNvPr id="12" name="Straight Arrow Connector 11"/>
          <p:cNvCxnSpPr>
            <a:stCxn id="10" idx="2"/>
          </p:cNvCxnSpPr>
          <p:nvPr/>
        </p:nvCxnSpPr>
        <p:spPr>
          <a:xfrm>
            <a:off x="695998" y="4853464"/>
            <a:ext cx="550471" cy="480536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1828800" y="4638020"/>
            <a:ext cx="572277" cy="1000780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3823" y="1691919"/>
            <a:ext cx="3044824" cy="523220"/>
          </a:xfrm>
          <a:prstGeom prst="rect">
            <a:avLst/>
          </a:prstGeom>
          <a:solidFill>
            <a:srgbClr val="FFFF00">
              <a:alpha val="43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Chevron Readout: </a:t>
            </a:r>
          </a:p>
          <a:p>
            <a:r>
              <a:rPr lang="en-US" sz="1400" b="1" dirty="0" smtClean="0"/>
              <a:t>2mm pitch/0.1mm period</a:t>
            </a:r>
            <a:endParaRPr lang="en-US" sz="1400" b="1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92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Unfolding </a:t>
            </a:r>
            <a:r>
              <a:rPr lang="en-US" dirty="0"/>
              <a:t>shaper response</a:t>
            </a:r>
          </a:p>
        </p:txBody>
      </p:sp>
      <p:pic>
        <p:nvPicPr>
          <p:cNvPr id="3" name="Picture 2" descr="raw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9200" y="912819"/>
            <a:ext cx="2388560" cy="2286000"/>
          </a:xfrm>
          <a:prstGeom prst="rect">
            <a:avLst/>
          </a:prstGeom>
        </p:spPr>
      </p:pic>
      <p:pic>
        <p:nvPicPr>
          <p:cNvPr id="5" name="Picture 4" descr="unfolded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4154" y="902955"/>
            <a:ext cx="2387113" cy="2286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61267" y="4248971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28825" y="1053831"/>
            <a:ext cx="2057400" cy="36933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Raw Waveform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14541" y="1136619"/>
            <a:ext cx="2057400" cy="369332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Unfolded</a:t>
            </a:r>
            <a:r>
              <a:rPr lang="en-US" dirty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4368" y="4806948"/>
            <a:ext cx="7753541" cy="203132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Gain access </a:t>
            </a:r>
            <a:r>
              <a:rPr lang="en-US" dirty="0" smtClean="0"/>
              <a:t>to </a:t>
            </a:r>
            <a:r>
              <a:rPr lang="en-US" dirty="0"/>
              <a:t>charge deposit </a:t>
            </a:r>
            <a:r>
              <a:rPr lang="en-US" dirty="0" smtClean="0"/>
              <a:t>timing information by </a:t>
            </a:r>
            <a:r>
              <a:rPr lang="en-US" dirty="0"/>
              <a:t>unfolding the nominal shaper response from the raw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Unfolded clusters are determined with full covariance matrix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Formal Chi2 analysis shows spatial resolution &lt;70um at 30deg. using COMPASS board.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detector configuration </a:t>
            </a:r>
            <a:r>
              <a:rPr lang="en-US" dirty="0" smtClean="0"/>
              <a:t>has </a:t>
            </a:r>
            <a:r>
              <a:rPr lang="en-US" dirty="0"/>
              <a:t>potential beyond what was shown on previous </a:t>
            </a:r>
            <a:r>
              <a:rPr lang="en-US" dirty="0" smtClean="0"/>
              <a:t>slides!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859" y="3034977"/>
            <a:ext cx="4584408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4325" y="3157844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Take difference of residuals to cancel correlated errors like timing uncertainty due to un-sync’d clock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14325" y="1395994"/>
            <a:ext cx="26743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/>
              <a:t>S</a:t>
            </a:r>
            <a:r>
              <a:rPr lang="en-US" sz="1600" dirty="0" smtClean="0"/>
              <a:t>haper waveform response obscures timing information of deposited charge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509733" y="2998482"/>
            <a:ext cx="18644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Residual Correlation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9562" y="3611567"/>
            <a:ext cx="20117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Difference of Residuals</a:t>
            </a:r>
          </a:p>
          <a:p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~Error-Free Resolution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53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Cosmic Ray Tracks in the TPC</a:t>
            </a:r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02996" y="1439895"/>
            <a:ext cx="9016240" cy="2103120"/>
            <a:chOff x="102996" y="1600200"/>
            <a:chExt cx="9016240" cy="2103120"/>
          </a:xfrm>
        </p:grpSpPr>
        <p:pic>
          <p:nvPicPr>
            <p:cNvPr id="10" name="Picture 9"/>
            <p:cNvPicPr preferRelativeResize="0"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996" y="1600200"/>
              <a:ext cx="2804160" cy="2103120"/>
            </a:xfrm>
            <a:prstGeom prst="rect">
              <a:avLst/>
            </a:prstGeom>
          </p:spPr>
        </p:pic>
        <p:pic>
          <p:nvPicPr>
            <p:cNvPr id="11" name="Picture 10"/>
            <p:cNvPicPr preferRelativeResize="0"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15076" y="1600200"/>
              <a:ext cx="2804160" cy="2103120"/>
            </a:xfrm>
            <a:prstGeom prst="rect">
              <a:avLst/>
            </a:prstGeom>
          </p:spPr>
        </p:pic>
        <p:pic>
          <p:nvPicPr>
            <p:cNvPr id="12" name="Picture 11"/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9036" y="1600200"/>
              <a:ext cx="2804160" cy="210312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923611" y="1120391"/>
            <a:ext cx="72425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C00000"/>
                </a:solidFill>
              </a:rPr>
              <a:t>Ar</a:t>
            </a:r>
            <a:r>
              <a:rPr lang="en-US" sz="1600" dirty="0" smtClean="0">
                <a:solidFill>
                  <a:srgbClr val="C00000"/>
                </a:solidFill>
              </a:rPr>
              <a:t>/CO</a:t>
            </a:r>
            <a:r>
              <a:rPr lang="en-US" sz="1600" baseline="-25000" dirty="0" smtClean="0">
                <a:solidFill>
                  <a:srgbClr val="C00000"/>
                </a:solidFill>
              </a:rPr>
              <a:t>2 </a:t>
            </a:r>
            <a:r>
              <a:rPr lang="en-US" sz="1600" dirty="0" smtClean="0">
                <a:solidFill>
                  <a:srgbClr val="C00000"/>
                </a:solidFill>
              </a:rPr>
              <a:t>(70/30), 0.8 kV/cm, Drift Velocity: 2.2 cm/</a:t>
            </a:r>
            <a:r>
              <a:rPr lang="en-US" sz="1600" dirty="0" err="1" smtClean="0">
                <a:solidFill>
                  <a:srgbClr val="C00000"/>
                </a:solidFill>
                <a:latin typeface="Symbol" panose="05050102010706020507" pitchFamily="18" charset="2"/>
              </a:rPr>
              <a:t>m</a:t>
            </a:r>
            <a:r>
              <a:rPr lang="en-US" sz="1600" dirty="0" err="1" smtClean="0">
                <a:solidFill>
                  <a:srgbClr val="C00000"/>
                </a:solidFill>
              </a:rPr>
              <a:t>sec</a:t>
            </a:r>
            <a:r>
              <a:rPr lang="en-US" sz="1600" dirty="0" smtClean="0">
                <a:solidFill>
                  <a:srgbClr val="C00000"/>
                </a:solidFill>
              </a:rPr>
              <a:t>, Drift Distance ~ 14 mm</a:t>
            </a:r>
            <a:endParaRPr lang="en-US" sz="1600" dirty="0">
              <a:solidFill>
                <a:srgbClr val="C0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339" y="3950163"/>
            <a:ext cx="9016240" cy="2103120"/>
            <a:chOff x="70339" y="4267200"/>
            <a:chExt cx="9016240" cy="2103120"/>
          </a:xfrm>
        </p:grpSpPr>
        <p:pic>
          <p:nvPicPr>
            <p:cNvPr id="14" name="Picture 13"/>
            <p:cNvPicPr preferRelativeResize="0"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339" y="4267200"/>
              <a:ext cx="2804160" cy="2103120"/>
            </a:xfrm>
            <a:prstGeom prst="rect">
              <a:avLst/>
            </a:prstGeom>
          </p:spPr>
        </p:pic>
        <p:pic>
          <p:nvPicPr>
            <p:cNvPr id="16" name="Picture 15"/>
            <p:cNvPicPr preferRelativeResize="0"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82419" y="4267200"/>
              <a:ext cx="2804160" cy="2103120"/>
            </a:xfrm>
            <a:prstGeom prst="rect">
              <a:avLst/>
            </a:prstGeom>
          </p:spPr>
        </p:pic>
        <p:pic>
          <p:nvPicPr>
            <p:cNvPr id="17" name="Picture 16"/>
            <p:cNvPicPr preferRelativeResize="0"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76379" y="4267200"/>
              <a:ext cx="2804160" cy="2103120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762000" y="3620549"/>
            <a:ext cx="7991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C00000"/>
                </a:solidFill>
              </a:rPr>
              <a:t>Ar</a:t>
            </a:r>
            <a:r>
              <a:rPr lang="en-US" sz="1600" dirty="0" smtClean="0">
                <a:solidFill>
                  <a:srgbClr val="C00000"/>
                </a:solidFill>
              </a:rPr>
              <a:t>/CO</a:t>
            </a:r>
            <a:r>
              <a:rPr lang="en-US" sz="1600" baseline="-25000" dirty="0" smtClean="0">
                <a:solidFill>
                  <a:srgbClr val="C00000"/>
                </a:solidFill>
              </a:rPr>
              <a:t>2</a:t>
            </a:r>
            <a:r>
              <a:rPr lang="en-US" sz="1600" dirty="0" smtClean="0">
                <a:solidFill>
                  <a:srgbClr val="C00000"/>
                </a:solidFill>
              </a:rPr>
              <a:t>/CF</a:t>
            </a:r>
            <a:r>
              <a:rPr lang="en-US" sz="1600" baseline="-25000" dirty="0" smtClean="0">
                <a:solidFill>
                  <a:srgbClr val="C00000"/>
                </a:solidFill>
              </a:rPr>
              <a:t>4</a:t>
            </a:r>
            <a:r>
              <a:rPr lang="en-US" sz="1600" dirty="0" smtClean="0">
                <a:solidFill>
                  <a:srgbClr val="C00000"/>
                </a:solidFill>
              </a:rPr>
              <a:t> (80/10/10), 0.4 kV/cm, Drift Velocity: 3.4 cm/</a:t>
            </a:r>
            <a:r>
              <a:rPr lang="en-US" sz="1600" dirty="0" err="1" smtClean="0">
                <a:solidFill>
                  <a:srgbClr val="C00000"/>
                </a:solidFill>
                <a:latin typeface="Symbol" panose="05050102010706020507" pitchFamily="18" charset="2"/>
              </a:rPr>
              <a:t>m</a:t>
            </a:r>
            <a:r>
              <a:rPr lang="en-US" sz="1600" dirty="0" err="1" smtClean="0">
                <a:solidFill>
                  <a:srgbClr val="C00000"/>
                </a:solidFill>
              </a:rPr>
              <a:t>sec</a:t>
            </a:r>
            <a:r>
              <a:rPr lang="en-US" sz="1600" dirty="0" smtClean="0">
                <a:solidFill>
                  <a:srgbClr val="C00000"/>
                </a:solidFill>
              </a:rPr>
              <a:t>, Drift Distance ~ 22 mm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13648" y="6065865"/>
            <a:ext cx="7929622" cy="4558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Vector </a:t>
            </a:r>
            <a:r>
              <a:rPr lang="en-US" dirty="0" err="1" smtClean="0"/>
              <a:t>Reco</a:t>
            </a:r>
            <a:r>
              <a:rPr lang="en-US" dirty="0" smtClean="0"/>
              <a:t> is constrained by limited memory depth of FEE (~700ns </a:t>
            </a:r>
            <a:r>
              <a:rPr lang="en-US" i="1" dirty="0" smtClean="0"/>
              <a:t>(APV25+SRS) 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102997" y="1128810"/>
            <a:ext cx="8888604" cy="2414205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22046" y="3643126"/>
            <a:ext cx="8888604" cy="237863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66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Cosmic Ray Tracks in the TPC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7976" y="3852202"/>
            <a:ext cx="4638340" cy="2875623"/>
          </a:xfrm>
          <a:prstGeom prst="rect">
            <a:avLst/>
          </a:prstGeom>
        </p:spPr>
      </p:pic>
      <p:pic>
        <p:nvPicPr>
          <p:cNvPr id="17" name="Picture 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914" y="2462600"/>
            <a:ext cx="25603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AutoShape 2" descr="Displaying IMG_57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96"/>
          <a:stretch/>
        </p:blipFill>
        <p:spPr bwMode="auto">
          <a:xfrm>
            <a:off x="4251926" y="986594"/>
            <a:ext cx="2714625" cy="189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AutoShape 5" descr="Displaying IMG_676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3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0" y="970308"/>
            <a:ext cx="25603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Group 18"/>
          <p:cNvGrpSpPr/>
          <p:nvPr/>
        </p:nvGrpSpPr>
        <p:grpSpPr>
          <a:xfrm>
            <a:off x="2353243" y="1136953"/>
            <a:ext cx="1600200" cy="1404070"/>
            <a:chOff x="7086600" y="4495800"/>
            <a:chExt cx="914400" cy="1371600"/>
          </a:xfrm>
        </p:grpSpPr>
        <p:sp>
          <p:nvSpPr>
            <p:cNvPr id="20" name="Rectangle 19"/>
            <p:cNvSpPr/>
            <p:nvPr/>
          </p:nvSpPr>
          <p:spPr>
            <a:xfrm>
              <a:off x="7086600" y="4495800"/>
              <a:ext cx="914400" cy="1371600"/>
            </a:xfrm>
            <a:prstGeom prst="rect">
              <a:avLst/>
            </a:prstGeom>
            <a:solidFill>
              <a:srgbClr val="92D050">
                <a:alpha val="54000"/>
              </a:srgbClr>
            </a:solidFill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36"/>
            <p:cNvGrpSpPr>
              <a:grpSpLocks noChangeAspect="1"/>
            </p:cNvGrpSpPr>
            <p:nvPr/>
          </p:nvGrpSpPr>
          <p:grpSpPr bwMode="auto">
            <a:xfrm>
              <a:off x="7157357" y="4519308"/>
              <a:ext cx="742950" cy="1325827"/>
              <a:chOff x="4336143" y="1445220"/>
              <a:chExt cx="990600" cy="1982274"/>
            </a:xfrm>
          </p:grpSpPr>
          <p:grpSp>
            <p:nvGrpSpPr>
              <p:cNvPr id="22" name="Group 16"/>
              <p:cNvGrpSpPr>
                <a:grpSpLocks/>
              </p:cNvGrpSpPr>
              <p:nvPr/>
            </p:nvGrpSpPr>
            <p:grpSpPr bwMode="auto">
              <a:xfrm>
                <a:off x="4564743" y="1445220"/>
                <a:ext cx="616857" cy="1669406"/>
                <a:chOff x="1205593" y="1246480"/>
                <a:chExt cx="1156607" cy="2651411"/>
              </a:xfrm>
            </p:grpSpPr>
            <p:sp>
              <p:nvSpPr>
                <p:cNvPr id="25" name="Rectangle 24"/>
                <p:cNvSpPr/>
                <p:nvPr/>
              </p:nvSpPr>
              <p:spPr>
                <a:xfrm>
                  <a:off x="1219200" y="1445336"/>
                  <a:ext cx="1143000" cy="19548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1205593" y="3444337"/>
                  <a:ext cx="1143000" cy="166317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1219200" y="1732573"/>
                  <a:ext cx="1143000" cy="1612943"/>
                </a:xfrm>
                <a:prstGeom prst="rect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67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cxnSp>
              <p:nvCxnSpPr>
                <p:cNvPr id="28" name="Straight Arrow Connector 27"/>
                <p:cNvCxnSpPr/>
                <p:nvPr/>
              </p:nvCxnSpPr>
              <p:spPr>
                <a:xfrm flipH="1">
                  <a:off x="1247682" y="1268575"/>
                  <a:ext cx="1034144" cy="260721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Arrow Connector 28"/>
                <p:cNvCxnSpPr/>
                <p:nvPr/>
              </p:nvCxnSpPr>
              <p:spPr>
                <a:xfrm>
                  <a:off x="1451789" y="1246480"/>
                  <a:ext cx="802821" cy="265141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Arrow Connector 29"/>
                <p:cNvCxnSpPr/>
                <p:nvPr/>
              </p:nvCxnSpPr>
              <p:spPr>
                <a:xfrm flipH="1">
                  <a:off x="1696717" y="1246480"/>
                  <a:ext cx="326571" cy="265141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Straight Arrow Connector 22"/>
              <p:cNvCxnSpPr/>
              <p:nvPr/>
            </p:nvCxnSpPr>
            <p:spPr>
              <a:xfrm>
                <a:off x="4336143" y="3172758"/>
                <a:ext cx="99060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35"/>
              <p:cNvSpPr txBox="1">
                <a:spLocks noChangeArrowheads="1"/>
              </p:cNvSpPr>
              <p:nvPr/>
            </p:nvSpPr>
            <p:spPr bwMode="auto">
              <a:xfrm>
                <a:off x="4412343" y="3089735"/>
                <a:ext cx="845102" cy="3377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100" dirty="0">
                    <a:latin typeface="Constantia" pitchFamily="18" charset="0"/>
                  </a:rPr>
                  <a:t>X-Axis</a:t>
                </a:r>
                <a:endParaRPr lang="en-US" dirty="0">
                  <a:latin typeface="Constantia" pitchFamily="18" charset="0"/>
                </a:endParaRPr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6952588" y="1074650"/>
            <a:ext cx="2188723" cy="1910041"/>
            <a:chOff x="2608634" y="2324910"/>
            <a:chExt cx="6399179" cy="4208023"/>
          </a:xfrm>
        </p:grpSpPr>
        <p:pic>
          <p:nvPicPr>
            <p:cNvPr id="61" name="Picture 60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401" r="3473"/>
            <a:stretch/>
          </p:blipFill>
          <p:spPr>
            <a:xfrm>
              <a:off x="2608634" y="2324910"/>
              <a:ext cx="6399179" cy="4208023"/>
            </a:xfrm>
            <a:prstGeom prst="rect">
              <a:avLst/>
            </a:prstGeom>
          </p:spPr>
        </p:pic>
        <p:grpSp>
          <p:nvGrpSpPr>
            <p:cNvPr id="62" name="Group 61"/>
            <p:cNvGrpSpPr/>
            <p:nvPr/>
          </p:nvGrpSpPr>
          <p:grpSpPr>
            <a:xfrm>
              <a:off x="3044211" y="2363868"/>
              <a:ext cx="2578948" cy="1419103"/>
              <a:chOff x="3384679" y="1985526"/>
              <a:chExt cx="2578948" cy="1419103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3415048" y="2869036"/>
                <a:ext cx="1773318" cy="5355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50FA22"/>
                    </a:solidFill>
                  </a:rPr>
                  <a:t>820mrad</a:t>
                </a:r>
                <a:endParaRPr lang="en-US" sz="1400" b="1" dirty="0">
                  <a:solidFill>
                    <a:srgbClr val="50FA22"/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3384679" y="2427491"/>
                <a:ext cx="2578948" cy="678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0000"/>
                    </a:solidFill>
                  </a:rPr>
                  <a:t>715mrad</a:t>
                </a:r>
                <a:endParaRPr 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3415048" y="1985526"/>
                <a:ext cx="1773318" cy="5355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0070C0"/>
                    </a:solidFill>
                  </a:rPr>
                  <a:t>560mrad</a:t>
                </a:r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p:grpSp>
      </p:grpSp>
      <p:cxnSp>
        <p:nvCxnSpPr>
          <p:cNvPr id="67" name="Straight Arrow Connector 66"/>
          <p:cNvCxnSpPr/>
          <p:nvPr/>
        </p:nvCxnSpPr>
        <p:spPr>
          <a:xfrm>
            <a:off x="5599378" y="1666820"/>
            <a:ext cx="19050" cy="80962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237842" y="2881156"/>
            <a:ext cx="2700662" cy="830997"/>
          </a:xfrm>
          <a:prstGeom prst="rect">
            <a:avLst/>
          </a:prstGeom>
          <a:solidFill>
            <a:srgbClr val="FFFF00">
              <a:alpha val="46000"/>
            </a:srgbClr>
          </a:solidFill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u="sng" dirty="0" smtClean="0"/>
              <a:t>DAQ window </a:t>
            </a:r>
            <a:r>
              <a:rPr lang="en-US" sz="1200" b="1" dirty="0" smtClean="0"/>
              <a:t>~28smpl*25ns = 700ns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Drift Distance = 11.9cm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Drift Velocity ~3cm/us (dep. </a:t>
            </a:r>
            <a:r>
              <a:rPr lang="en-US" sz="1200" b="1" dirty="0"/>
              <a:t>o</a:t>
            </a:r>
            <a:r>
              <a:rPr lang="en-US" sz="1200" b="1" dirty="0" smtClean="0"/>
              <a:t>n gas)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 smtClean="0"/>
              <a:t>Tot. drift time ~ 4us</a:t>
            </a:r>
          </a:p>
        </p:txBody>
      </p:sp>
      <p:sp>
        <p:nvSpPr>
          <p:cNvPr id="75" name="Trapezoid 74"/>
          <p:cNvSpPr/>
          <p:nvPr/>
        </p:nvSpPr>
        <p:spPr>
          <a:xfrm>
            <a:off x="5037403" y="1875648"/>
            <a:ext cx="1219200" cy="412156"/>
          </a:xfrm>
          <a:prstGeom prst="trapezoid">
            <a:avLst>
              <a:gd name="adj" fmla="val 47755"/>
            </a:avLst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rapezoid 77"/>
          <p:cNvSpPr/>
          <p:nvPr/>
        </p:nvSpPr>
        <p:spPr>
          <a:xfrm>
            <a:off x="5037403" y="1746581"/>
            <a:ext cx="1219200" cy="412156"/>
          </a:xfrm>
          <a:prstGeom prst="trapezoid">
            <a:avLst>
              <a:gd name="adj" fmla="val 47755"/>
            </a:avLst>
          </a:prstGeom>
          <a:solidFill>
            <a:srgbClr val="FFFF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Arrow Connector 78"/>
          <p:cNvCxnSpPr/>
          <p:nvPr/>
        </p:nvCxnSpPr>
        <p:spPr>
          <a:xfrm flipV="1">
            <a:off x="4885003" y="2257371"/>
            <a:ext cx="228600" cy="627777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49508" y="4208128"/>
            <a:ext cx="3636140" cy="2390775"/>
            <a:chOff x="350862" y="3897255"/>
            <a:chExt cx="3636140" cy="2390775"/>
          </a:xfrm>
        </p:grpSpPr>
        <p:pic>
          <p:nvPicPr>
            <p:cNvPr id="10246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862" y="3897255"/>
              <a:ext cx="3636140" cy="2390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5" name="Straight Arrow Connector 84"/>
            <p:cNvCxnSpPr/>
            <p:nvPr/>
          </p:nvCxnSpPr>
          <p:spPr>
            <a:xfrm flipH="1">
              <a:off x="1066800" y="4191000"/>
              <a:ext cx="2430098" cy="1600200"/>
            </a:xfrm>
            <a:prstGeom prst="straightConnector1">
              <a:avLst/>
            </a:prstGeom>
            <a:ln w="25400">
              <a:solidFill>
                <a:srgbClr val="FFFF00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2498069" y="4171950"/>
              <a:ext cx="407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S1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235356" y="5606534"/>
              <a:ext cx="410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S2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353243" y="2618755"/>
            <a:ext cx="1600200" cy="1418870"/>
            <a:chOff x="2500648" y="2297000"/>
            <a:chExt cx="1600200" cy="1418870"/>
          </a:xfrm>
        </p:grpSpPr>
        <p:sp>
          <p:nvSpPr>
            <p:cNvPr id="32" name="Rectangle 31"/>
            <p:cNvSpPr/>
            <p:nvPr/>
          </p:nvSpPr>
          <p:spPr>
            <a:xfrm flipH="1" flipV="1">
              <a:off x="2500648" y="2297000"/>
              <a:ext cx="1600200" cy="1418870"/>
            </a:xfrm>
            <a:prstGeom prst="rect">
              <a:avLst/>
            </a:prstGeom>
            <a:solidFill>
              <a:srgbClr val="92D050">
                <a:alpha val="54000"/>
              </a:srgbClr>
            </a:solidFill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18"/>
            <p:cNvGrpSpPr/>
            <p:nvPr/>
          </p:nvGrpSpPr>
          <p:grpSpPr>
            <a:xfrm>
              <a:off x="2627152" y="2353318"/>
              <a:ext cx="1359850" cy="1345302"/>
              <a:chOff x="4572000" y="2743200"/>
              <a:chExt cx="712304" cy="870548"/>
            </a:xfrm>
          </p:grpSpPr>
          <p:grpSp>
            <p:nvGrpSpPr>
              <p:cNvPr id="34" name="Group 32"/>
              <p:cNvGrpSpPr>
                <a:grpSpLocks/>
              </p:cNvGrpSpPr>
              <p:nvPr/>
            </p:nvGrpSpPr>
            <p:grpSpPr bwMode="auto">
              <a:xfrm flipH="1">
                <a:off x="4600575" y="2743200"/>
                <a:ext cx="657225" cy="629053"/>
                <a:chOff x="3505200" y="1143000"/>
                <a:chExt cx="3352800" cy="2285328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5640181" y="1523888"/>
                  <a:ext cx="1141896" cy="15341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3505203" y="2957757"/>
                  <a:ext cx="1141896" cy="166390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4571179" y="1776388"/>
                  <a:ext cx="1144931" cy="1088712"/>
                </a:xfrm>
                <a:prstGeom prst="rect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67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cxnSp>
              <p:nvCxnSpPr>
                <p:cNvPr id="40" name="Straight Arrow Connector 39"/>
                <p:cNvCxnSpPr/>
                <p:nvPr/>
              </p:nvCxnSpPr>
              <p:spPr>
                <a:xfrm flipH="1">
                  <a:off x="3963781" y="1219707"/>
                  <a:ext cx="2742371" cy="2208621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/>
                <p:cNvCxnSpPr/>
                <p:nvPr/>
              </p:nvCxnSpPr>
              <p:spPr>
                <a:xfrm flipH="1">
                  <a:off x="3505200" y="1296413"/>
                  <a:ext cx="3352800" cy="197850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41"/>
                <p:cNvCxnSpPr/>
                <p:nvPr/>
              </p:nvCxnSpPr>
              <p:spPr>
                <a:xfrm flipH="1">
                  <a:off x="3732973" y="1143000"/>
                  <a:ext cx="2897257" cy="2208623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TextBox 37"/>
              <p:cNvSpPr txBox="1">
                <a:spLocks noChangeArrowheads="1"/>
              </p:cNvSpPr>
              <p:nvPr/>
            </p:nvSpPr>
            <p:spPr bwMode="auto">
              <a:xfrm flipH="1">
                <a:off x="4572000" y="3442350"/>
                <a:ext cx="685800" cy="1713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Constantia" pitchFamily="18" charset="0"/>
                  </a:rPr>
                  <a:t>X</a:t>
                </a:r>
                <a:r>
                  <a:rPr lang="en-US" sz="1100" dirty="0" smtClean="0">
                    <a:latin typeface="Constantia" pitchFamily="18" charset="0"/>
                  </a:rPr>
                  <a:t>-Axis</a:t>
                </a:r>
                <a:endParaRPr lang="en-US" sz="1100" dirty="0">
                  <a:latin typeface="Constantia" pitchFamily="18" charset="0"/>
                </a:endParaRPr>
              </a:p>
            </p:txBody>
          </p:sp>
          <p:cxnSp>
            <p:nvCxnSpPr>
              <p:cNvPr id="36" name="Straight Arrow Connector 35"/>
              <p:cNvCxnSpPr/>
              <p:nvPr/>
            </p:nvCxnSpPr>
            <p:spPr bwMode="auto">
              <a:xfrm>
                <a:off x="4598504" y="3471966"/>
                <a:ext cx="68580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7"/>
            <p:cNvCxnSpPr/>
            <p:nvPr/>
          </p:nvCxnSpPr>
          <p:spPr>
            <a:xfrm>
              <a:off x="2923778" y="2385947"/>
              <a:ext cx="0" cy="109357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Arc 44"/>
            <p:cNvSpPr/>
            <p:nvPr/>
          </p:nvSpPr>
          <p:spPr>
            <a:xfrm rot="6415842">
              <a:off x="2815574" y="2483918"/>
              <a:ext cx="445849" cy="459670"/>
            </a:xfrm>
            <a:prstGeom prst="arc">
              <a:avLst>
                <a:gd name="adj1" fmla="val 16200000"/>
                <a:gd name="adj2" fmla="val 729946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869406" y="287776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Symbol" panose="05050102010706020507" pitchFamily="18" charset="2"/>
                </a:rPr>
                <a:t>q</a:t>
              </a:r>
              <a:endParaRPr lang="en-US" dirty="0">
                <a:latin typeface="Symbol" panose="05050102010706020507" pitchFamily="18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610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Detector Lab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95400"/>
            <a:ext cx="6615112" cy="49629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3210" y="1830364"/>
            <a:ext cx="2286000" cy="3276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0" y="3517853"/>
            <a:ext cx="1523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TPC Prototype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4304" y="3188732"/>
            <a:ext cx="1238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X-ray Scans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09114" y="2426731"/>
            <a:ext cx="1637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32cm drift cage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(60kV PS)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9159" y="4038600"/>
            <a:ext cx="2012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Gas System: 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4-Line Distribution/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2 Mixers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0588" y="1318736"/>
            <a:ext cx="4575291" cy="1754326"/>
          </a:xfrm>
          <a:prstGeom prst="rect">
            <a:avLst/>
          </a:prstGeom>
          <a:solidFill>
            <a:schemeClr val="tx2">
              <a:lumMod val="20000"/>
              <a:lumOff val="80000"/>
              <a:alpha val="6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2060"/>
                </a:solidFill>
              </a:rPr>
              <a:t>3 Independent Gas detector Stations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-</a:t>
            </a:r>
            <a:r>
              <a:rPr lang="en-US" dirty="0" err="1" smtClean="0">
                <a:solidFill>
                  <a:srgbClr val="002060"/>
                </a:solidFill>
              </a:rPr>
              <a:t>Indep</a:t>
            </a:r>
            <a:r>
              <a:rPr lang="en-US" dirty="0" smtClean="0">
                <a:solidFill>
                  <a:srgbClr val="002060"/>
                </a:solidFill>
              </a:rPr>
              <a:t>. </a:t>
            </a:r>
            <a:r>
              <a:rPr lang="en-US" dirty="0">
                <a:solidFill>
                  <a:srgbClr val="002060"/>
                </a:solidFill>
              </a:rPr>
              <a:t>m</a:t>
            </a:r>
            <a:r>
              <a:rPr lang="en-US" dirty="0" smtClean="0">
                <a:solidFill>
                  <a:srgbClr val="002060"/>
                </a:solidFill>
              </a:rPr>
              <a:t>ixed gas supply (almost)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-</a:t>
            </a:r>
            <a:r>
              <a:rPr lang="en-US" dirty="0" err="1" smtClean="0">
                <a:solidFill>
                  <a:srgbClr val="002060"/>
                </a:solidFill>
              </a:rPr>
              <a:t>Indep</a:t>
            </a:r>
            <a:r>
              <a:rPr lang="en-US" dirty="0" smtClean="0">
                <a:solidFill>
                  <a:srgbClr val="002060"/>
                </a:solidFill>
              </a:rPr>
              <a:t>. HV/LV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-</a:t>
            </a:r>
            <a:r>
              <a:rPr lang="en-US" dirty="0" err="1" smtClean="0">
                <a:solidFill>
                  <a:srgbClr val="002060"/>
                </a:solidFill>
              </a:rPr>
              <a:t>Indep</a:t>
            </a:r>
            <a:r>
              <a:rPr lang="en-US" dirty="0" smtClean="0">
                <a:solidFill>
                  <a:srgbClr val="002060"/>
                </a:solidFill>
              </a:rPr>
              <a:t>. DAQ SW (Multiple instances of RCDAQ)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-</a:t>
            </a:r>
            <a:r>
              <a:rPr lang="en-US" dirty="0" err="1" smtClean="0">
                <a:solidFill>
                  <a:srgbClr val="002060"/>
                </a:solidFill>
              </a:rPr>
              <a:t>Indep</a:t>
            </a:r>
            <a:r>
              <a:rPr lang="en-US" dirty="0" smtClean="0">
                <a:solidFill>
                  <a:srgbClr val="002060"/>
                </a:solidFill>
              </a:rPr>
              <a:t>. DAQ HW (SRS, CAEN, Struck Digitizers)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-Hybrid Preamp/Shapers, APV25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Lab Measurements: Drift Vel. &amp; Attachment</a:t>
            </a:r>
            <a:endParaRPr lang="en-US" sz="36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7175" y="3983045"/>
            <a:ext cx="4860882" cy="2562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3399"/>
                </a:solidFill>
              </a:rPr>
              <a:t>Desired </a:t>
            </a:r>
            <a:r>
              <a:rPr lang="en-US" sz="2400" dirty="0" smtClean="0">
                <a:solidFill>
                  <a:srgbClr val="003399"/>
                </a:solidFill>
              </a:rPr>
              <a:t>gas properties</a:t>
            </a:r>
            <a:endParaRPr lang="en-US" sz="2400" dirty="0" smtClean="0">
              <a:solidFill>
                <a:srgbClr val="0033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3399"/>
                </a:solidFill>
              </a:rPr>
              <a:t>Good optical transparency into deep </a:t>
            </a:r>
            <a:r>
              <a:rPr lang="en-US" dirty="0" smtClean="0">
                <a:solidFill>
                  <a:srgbClr val="003399"/>
                </a:solidFill>
              </a:rPr>
              <a:t>UV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3399"/>
                </a:solidFill>
              </a:rPr>
              <a:t>High N0 (minimal radiator length [~16-28cm</a:t>
            </a:r>
            <a:r>
              <a:rPr lang="en-US" dirty="0">
                <a:solidFill>
                  <a:srgbClr val="003399"/>
                </a:solidFill>
              </a:rPr>
              <a:t>] </a:t>
            </a:r>
            <a:r>
              <a:rPr lang="en-US" dirty="0" smtClean="0">
                <a:solidFill>
                  <a:srgbClr val="003399"/>
                </a:solidFill>
              </a:rPr>
              <a:t>)</a:t>
            </a:r>
            <a:endParaRPr lang="en-US" dirty="0" smtClean="0">
              <a:solidFill>
                <a:srgbClr val="0033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3399"/>
                </a:solidFill>
              </a:rPr>
              <a:t>F</a:t>
            </a:r>
            <a:r>
              <a:rPr lang="en-US" dirty="0" smtClean="0">
                <a:solidFill>
                  <a:srgbClr val="003399"/>
                </a:solidFill>
              </a:rPr>
              <a:t>ast drift </a:t>
            </a:r>
            <a:r>
              <a:rPr lang="en-US" dirty="0" smtClean="0">
                <a:solidFill>
                  <a:srgbClr val="003399"/>
                </a:solidFill>
              </a:rPr>
              <a:t>velocity (CF4)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3399"/>
                </a:solidFill>
              </a:rPr>
              <a:t>Fast ion mobility (Ne)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3399"/>
                </a:solidFill>
              </a:rPr>
              <a:t>Minimal attachment (</a:t>
            </a:r>
            <a:r>
              <a:rPr lang="en-US" dirty="0">
                <a:solidFill>
                  <a:srgbClr val="003399"/>
                </a:solidFill>
              </a:rPr>
              <a:t>L</a:t>
            </a:r>
            <a:r>
              <a:rPr lang="en-US" dirty="0" smtClean="0">
                <a:solidFill>
                  <a:srgbClr val="003399"/>
                </a:solidFill>
              </a:rPr>
              <a:t>ow impurities)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3399"/>
                </a:solidFill>
              </a:rPr>
              <a:t>Reasonable Charge spread (Diffusion)</a:t>
            </a:r>
            <a:endParaRPr lang="en-US" dirty="0" smtClean="0">
              <a:solidFill>
                <a:srgbClr val="00339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3399"/>
                </a:solidFill>
              </a:rPr>
              <a:t>Stable GEM operation</a:t>
            </a:r>
          </a:p>
          <a:p>
            <a:endParaRPr lang="en-US" sz="1050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24" y="1254925"/>
            <a:ext cx="4949572" cy="265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4509" t="2109" r="4918" b="1581"/>
          <a:stretch/>
        </p:blipFill>
        <p:spPr>
          <a:xfrm>
            <a:off x="5338085" y="1241493"/>
            <a:ext cx="998734" cy="25390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14070" r="9548"/>
          <a:stretch/>
        </p:blipFill>
        <p:spPr>
          <a:xfrm>
            <a:off x="6432107" y="1239449"/>
            <a:ext cx="1454422" cy="2541070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385" y="3984939"/>
            <a:ext cx="3808867" cy="2385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48210" y="901337"/>
            <a:ext cx="4344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Candidate gas mixtures:: </a:t>
            </a:r>
            <a:r>
              <a:rPr lang="en-US" dirty="0">
                <a:solidFill>
                  <a:srgbClr val="C00000"/>
                </a:solidFill>
              </a:rPr>
              <a:t>CF</a:t>
            </a:r>
            <a:r>
              <a:rPr lang="en-US" baseline="-25000" dirty="0">
                <a:solidFill>
                  <a:srgbClr val="C00000"/>
                </a:solidFill>
              </a:rPr>
              <a:t>4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err="1">
                <a:solidFill>
                  <a:srgbClr val="C00000"/>
                </a:solidFill>
              </a:rPr>
              <a:t>Ar</a:t>
            </a:r>
            <a:r>
              <a:rPr lang="en-US" dirty="0">
                <a:solidFill>
                  <a:srgbClr val="C00000"/>
                </a:solidFill>
              </a:rPr>
              <a:t>/CF</a:t>
            </a:r>
            <a:r>
              <a:rPr lang="en-US" baseline="-25000" dirty="0">
                <a:solidFill>
                  <a:srgbClr val="C00000"/>
                </a:solidFill>
              </a:rPr>
              <a:t>4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smtClean="0">
                <a:solidFill>
                  <a:srgbClr val="C00000"/>
                </a:solidFill>
              </a:rPr>
              <a:t>Ne/CF</a:t>
            </a:r>
            <a:r>
              <a:rPr lang="en-US" baseline="-25000" dirty="0" smtClean="0">
                <a:solidFill>
                  <a:srgbClr val="C00000"/>
                </a:solidFill>
              </a:rPr>
              <a:t>4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13718" y="960106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Drift Cell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6011408" y="2515324"/>
            <a:ext cx="990600" cy="66160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916655" y="1637406"/>
            <a:ext cx="877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Top Fe55 </a:t>
            </a:r>
          </a:p>
          <a:p>
            <a:r>
              <a:rPr lang="en-US" sz="1400" dirty="0" smtClean="0"/>
              <a:t>Source</a:t>
            </a:r>
            <a:endParaRPr lang="en-US" sz="1400" dirty="0"/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7306810" y="2469364"/>
            <a:ext cx="707498" cy="24982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999515" y="2312282"/>
            <a:ext cx="6238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Laser</a:t>
            </a:r>
            <a:endParaRPr 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7872477" y="2918668"/>
            <a:ext cx="1072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Bottom</a:t>
            </a:r>
            <a:endParaRPr lang="en-US" sz="1400" dirty="0"/>
          </a:p>
          <a:p>
            <a:r>
              <a:rPr lang="en-US" sz="1400" dirty="0" smtClean="0"/>
              <a:t>Fe55 Source</a:t>
            </a:r>
            <a:endParaRPr lang="en-US" sz="1400" dirty="0"/>
          </a:p>
        </p:txBody>
      </p:sp>
      <p:cxnSp>
        <p:nvCxnSpPr>
          <p:cNvPr id="32" name="Straight Arrow Connector 31"/>
          <p:cNvCxnSpPr>
            <a:stCxn id="21" idx="1"/>
          </p:cNvCxnSpPr>
          <p:nvPr/>
        </p:nvCxnSpPr>
        <p:spPr>
          <a:xfrm flipH="1">
            <a:off x="7159318" y="1899016"/>
            <a:ext cx="757337" cy="408458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7147258" y="2918668"/>
            <a:ext cx="834559" cy="174457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57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6212" y="1617716"/>
            <a:ext cx="6062456" cy="4816936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Lab Measurements: Charge Spread &amp; Gas Transmittance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201" y="3855016"/>
            <a:ext cx="2830838" cy="2345474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00" y="1668556"/>
            <a:ext cx="2742306" cy="20574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6790" y="4191000"/>
            <a:ext cx="2917163" cy="2087561"/>
            <a:chOff x="152400" y="3277656"/>
            <a:chExt cx="2917163" cy="208756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400" y="3277656"/>
              <a:ext cx="2917163" cy="208756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/>
            <a:srcRect l="1164" t="7654" r="18275" b="4266"/>
            <a:stretch/>
          </p:blipFill>
          <p:spPr>
            <a:xfrm>
              <a:off x="726006" y="3423256"/>
              <a:ext cx="1090702" cy="767744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496" y="1673420"/>
            <a:ext cx="2562872" cy="21849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2665" y="4121903"/>
            <a:ext cx="3014455" cy="2225754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934" y="1694090"/>
            <a:ext cx="2742306" cy="20574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062457" y="1617716"/>
            <a:ext cx="3081544" cy="48169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03074" y="3891888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GEM Gain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40581" y="3889306"/>
            <a:ext cx="1559979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Charge Spread</a:t>
            </a:r>
          </a:p>
          <a:p>
            <a:r>
              <a:rPr lang="en-US" sz="1400" dirty="0" err="1" smtClean="0"/>
              <a:t>Xray</a:t>
            </a:r>
            <a:r>
              <a:rPr lang="en-US" sz="1400" dirty="0" smtClean="0"/>
              <a:t> (point source)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89151" y="1689763"/>
            <a:ext cx="1538563" cy="523220"/>
          </a:xfrm>
          <a:prstGeom prst="rect">
            <a:avLst/>
          </a:prstGeom>
          <a:solidFill>
            <a:srgbClr val="FFFF00">
              <a:alpha val="59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Highly Collimated </a:t>
            </a:r>
            <a:endParaRPr lang="en-US" sz="1400" b="1" dirty="0" smtClean="0"/>
          </a:p>
          <a:p>
            <a:r>
              <a:rPr lang="en-US" sz="1400" b="1" dirty="0" smtClean="0"/>
              <a:t>X-ray </a:t>
            </a:r>
            <a:r>
              <a:rPr lang="en-US" sz="1400" b="1" dirty="0" smtClean="0"/>
              <a:t>Gun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62000" y="2362200"/>
            <a:ext cx="803087" cy="609600"/>
          </a:xfrm>
          <a:prstGeom prst="straightConnector1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18728" y="3048103"/>
            <a:ext cx="689612" cy="307777"/>
          </a:xfrm>
          <a:prstGeom prst="rect">
            <a:avLst/>
          </a:prstGeom>
          <a:solidFill>
            <a:srgbClr val="FFFF00">
              <a:alpha val="59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3-GEM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48174" y="1668556"/>
            <a:ext cx="1568891" cy="307777"/>
          </a:xfrm>
          <a:prstGeom prst="rect">
            <a:avLst/>
          </a:prstGeom>
          <a:solidFill>
            <a:srgbClr val="FFFF00">
              <a:alpha val="59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VUV Spectrometer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2194" y="5475240"/>
            <a:ext cx="16498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/>
              <a:t>Energy Resolution ~10%</a:t>
            </a:r>
          </a:p>
          <a:p>
            <a:r>
              <a:rPr lang="en-US" sz="1100" b="1" dirty="0" smtClean="0"/>
              <a:t>Gain Uniformity ~+/-10%</a:t>
            </a:r>
            <a:endParaRPr lang="en-US" sz="1100" b="1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B.Azmoun</a:t>
            </a:r>
            <a:r>
              <a:rPr lang="en-US" dirty="0" smtClean="0"/>
              <a:t>, BNL</a:t>
            </a:r>
            <a:endParaRPr lang="en-US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800540" y="4224622"/>
            <a:ext cx="99418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C00000"/>
                </a:solidFill>
              </a:rPr>
              <a:t>ArCO2CF4(80/101/10)</a:t>
            </a:r>
          </a:p>
          <a:p>
            <a:r>
              <a:rPr lang="en-US" sz="700" dirty="0">
                <a:solidFill>
                  <a:srgbClr val="00B050"/>
                </a:solidFill>
              </a:rPr>
              <a:t>ArCO2(70/30</a:t>
            </a:r>
            <a:r>
              <a:rPr lang="en-US" sz="700" dirty="0" smtClean="0">
                <a:solidFill>
                  <a:srgbClr val="00B050"/>
                </a:solidFill>
              </a:rPr>
              <a:t>)</a:t>
            </a:r>
          </a:p>
          <a:p>
            <a:r>
              <a:rPr lang="en-US" sz="700" dirty="0" smtClean="0">
                <a:solidFill>
                  <a:srgbClr val="0070C0"/>
                </a:solidFill>
              </a:rPr>
              <a:t>ArCH4(80/20)</a:t>
            </a:r>
          </a:p>
        </p:txBody>
      </p:sp>
    </p:spTree>
    <p:extLst>
      <p:ext uri="{BB962C8B-B14F-4D97-AF65-F5344CB8AC3E}">
        <p14:creationId xmlns:p14="http://schemas.microsoft.com/office/powerpoint/2010/main" val="24784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eaLnBrk="1" hangingPunct="1"/>
            <a:r>
              <a:rPr lang="en-US" sz="3600" dirty="0" smtClean="0">
                <a:latin typeface="Arial Narrow"/>
                <a:ea typeface="ＭＳ Ｐゴシック" pitchFamily="-84" charset="-128"/>
                <a:cs typeface="Arial Narrow"/>
              </a:rPr>
              <a:t>Investigate readout patterns via simulation</a:t>
            </a:r>
            <a:endParaRPr lang="en-US" sz="36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216979" y="4354972"/>
            <a:ext cx="8752357" cy="2346362"/>
          </a:xfrm>
          <a:prstGeom prst="rect">
            <a:avLst/>
          </a:prstGeom>
        </p:spPr>
        <p:txBody>
          <a:bodyPr vert="horz" lIns="91283" tIns="45642" rIns="91283" bIns="45642" rtlCol="0">
            <a:normAutofit fontScale="70000" lnSpcReduction="20000"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b="1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Guiding principle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: develop design with as close to linear response as possible (</a:t>
            </a:r>
            <a:r>
              <a:rPr lang="en-US" sz="19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ie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minimize need for correction functions, like DNL)  </a:t>
            </a: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The zigzag design above ensures that the charge sharing is directly proportional to hit position</a:t>
            </a: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No DNL</a:t>
            </a:r>
            <a:r>
              <a:rPr lang="en-US" sz="19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;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constant resolution as a function of hit position</a:t>
            </a: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Pad pitch and zigzag period are nicely matched to size of charge cloud (400-600um) </a:t>
            </a:r>
          </a:p>
          <a:p>
            <a:pPr lvl="0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19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 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        No single pad hits (</a:t>
            </a:r>
            <a:r>
              <a:rPr lang="en-US" sz="19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ie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, avoid low position sensitive regions)</a:t>
            </a:r>
          </a:p>
          <a:p>
            <a:pPr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N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o beating artifacts as a function of Y (since Y-zigzag period is small compared to cloud size)</a:t>
            </a:r>
          </a:p>
          <a:p>
            <a:pPr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No strip collects more than 85% of charge</a:t>
            </a:r>
          </a:p>
          <a:p>
            <a:pPr marL="342900" lvl="0" indent="-342900">
              <a:spcBef>
                <a:spcPct val="20000"/>
              </a:spcBef>
              <a:buClr>
                <a:srgbClr val="80057A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This design is almost independent of charge cloud siz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e (from 200-600um)</a:t>
            </a:r>
          </a:p>
          <a:p>
            <a:pPr marL="342900" lvl="0" indent="-342900">
              <a:spcBef>
                <a:spcPct val="20000"/>
              </a:spcBef>
              <a:buClr>
                <a:srgbClr val="80057A"/>
              </a:buClr>
              <a:buSzPct val="100000"/>
              <a:buFont typeface="Wingdings" panose="05000000000000000000" pitchFamily="2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  <a:sym typeface="Wingdings" panose="05000000000000000000" pitchFamily="2" charset="2"/>
              </a:rPr>
              <a:t>More exotic designs needed to address real life constraints like gap width and trace thickness limitations, and field distortions </a:t>
            </a:r>
            <a:endParaRPr lang="en-US" sz="190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4" name="Picture 3" descr="zero-degree-diamond-band-resolution-600um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348" y="1705251"/>
            <a:ext cx="6416749" cy="2676514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4529895" y="2290765"/>
            <a:ext cx="1143000" cy="109763"/>
          </a:xfrm>
          <a:prstGeom prst="roundRect">
            <a:avLst/>
          </a:prstGeom>
          <a:solidFill>
            <a:srgbClr val="00E100">
              <a:alpha val="18000"/>
            </a:srgbClr>
          </a:solidFill>
          <a:ln>
            <a:solidFill>
              <a:srgbClr val="6600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3971" t="2809" r="2050" b="2809"/>
          <a:stretch/>
        </p:blipFill>
        <p:spPr>
          <a:xfrm>
            <a:off x="216980" y="1859030"/>
            <a:ext cx="2315128" cy="226779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08120" y="989831"/>
            <a:ext cx="37117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</a:t>
            </a:r>
            <a:r>
              <a:rPr lang="en-US" sz="1600" dirty="0" smtClean="0"/>
              <a:t>lectron cloud: 2D Gaussian profile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Generate N electrons according to 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Constant 2% N/S per pad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029538" y="874831"/>
            <a:ext cx="4685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Collect electrons onto pads assuming uniform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(field distortion will be added soon)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Cross talk at level of 5% added, but unfolded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889341" y="282366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44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ILD-style TPC readout pads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04800" y="5257800"/>
            <a:ext cx="8839200" cy="11430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If works for long strips, should be good for short pads as well (2x6 mm</a:t>
            </a:r>
            <a:r>
              <a:rPr lang="en-US" sz="2000" baseline="30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here)</a:t>
            </a: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Y-overlap configuration allows to improve Y-resolution by a factor of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 (high track </a:t>
            </a:r>
            <a:r>
              <a:rPr lang="en-US" sz="20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mult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.)</a:t>
            </a:r>
            <a:endParaRPr lang="en-US" sz="200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Same configuration can clearly be implemented for </a:t>
            </a:r>
            <a:r>
              <a:rPr lang="en-US" sz="20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endcap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(radial) geometry</a:t>
            </a:r>
            <a:endParaRPr lang="en-US" sz="2000" dirty="0" smtClean="0">
              <a:solidFill>
                <a:srgbClr val="00E100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600200" y="762000"/>
            <a:ext cx="1981200" cy="457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algn="just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</a:t>
            </a: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onventional zigzag </a:t>
            </a:r>
            <a:endParaRPr lang="en-US" u="sng" noProof="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257800" y="762000"/>
            <a:ext cx="3429000" cy="457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algn="just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he same, but with with Y-overlaps </a:t>
            </a:r>
            <a:endParaRPr lang="en-US" u="sng" noProof="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2" name="Picture 1" descr="tpc-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95400"/>
            <a:ext cx="3960495" cy="3848735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3" name="Picture 2" descr="tpc-2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295400"/>
            <a:ext cx="3960495" cy="3848735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7889341" y="250316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039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447800"/>
            <a:ext cx="5867400" cy="4716463"/>
          </a:xfrm>
        </p:spPr>
        <p:txBody>
          <a:bodyPr>
            <a:noAutofit/>
          </a:bodyPr>
          <a:lstStyle/>
          <a:p>
            <a:r>
              <a:rPr lang="en-US" sz="2000" dirty="0" smtClean="0"/>
              <a:t>Detector Features</a:t>
            </a:r>
          </a:p>
          <a:p>
            <a:r>
              <a:rPr lang="en-US" sz="2000" dirty="0" smtClean="0"/>
              <a:t>TPC Prototype</a:t>
            </a:r>
          </a:p>
          <a:p>
            <a:pPr lvl="1"/>
            <a:r>
              <a:rPr lang="en-US" sz="1800" dirty="0" smtClean="0"/>
              <a:t>Design</a:t>
            </a:r>
          </a:p>
          <a:p>
            <a:pPr lvl="1"/>
            <a:r>
              <a:rPr lang="en-US" sz="1800" dirty="0" smtClean="0"/>
              <a:t>Drift Field Simulations</a:t>
            </a:r>
          </a:p>
          <a:p>
            <a:pPr lvl="1"/>
            <a:r>
              <a:rPr lang="en-US" sz="1800" dirty="0" smtClean="0"/>
              <a:t>Analysis scheme</a:t>
            </a:r>
          </a:p>
          <a:p>
            <a:pPr lvl="1"/>
            <a:r>
              <a:rPr lang="en-US" sz="1800" dirty="0" smtClean="0"/>
              <a:t>Results</a:t>
            </a:r>
          </a:p>
          <a:p>
            <a:pPr lvl="2"/>
            <a:r>
              <a:rPr lang="en-US" sz="1400" dirty="0" err="1" smtClean="0"/>
              <a:t>Minidrift</a:t>
            </a:r>
            <a:r>
              <a:rPr lang="en-US" sz="1400" dirty="0" smtClean="0"/>
              <a:t> Detector Beam </a:t>
            </a:r>
            <a:r>
              <a:rPr lang="en-US" sz="1400" dirty="0" smtClean="0"/>
              <a:t>test</a:t>
            </a:r>
            <a:endParaRPr lang="en-US" sz="1400" dirty="0" smtClean="0"/>
          </a:p>
          <a:p>
            <a:pPr lvl="2"/>
            <a:r>
              <a:rPr lang="en-US" sz="1400" dirty="0" smtClean="0"/>
              <a:t>Cosmic track reconstruction</a:t>
            </a:r>
          </a:p>
          <a:p>
            <a:r>
              <a:rPr lang="en-US" sz="2000" dirty="0" smtClean="0"/>
              <a:t>Lab Measurements</a:t>
            </a:r>
          </a:p>
          <a:p>
            <a:pPr lvl="1"/>
            <a:r>
              <a:rPr lang="en-US" sz="1800" dirty="0" smtClean="0"/>
              <a:t>Setup</a:t>
            </a:r>
          </a:p>
          <a:p>
            <a:pPr lvl="1"/>
            <a:r>
              <a:rPr lang="en-US" sz="1800" dirty="0" smtClean="0"/>
              <a:t>Results</a:t>
            </a:r>
          </a:p>
          <a:p>
            <a:r>
              <a:rPr lang="en-US" sz="2000" dirty="0" smtClean="0"/>
              <a:t>New Readout Patterns</a:t>
            </a:r>
          </a:p>
          <a:p>
            <a:pPr lvl="1"/>
            <a:r>
              <a:rPr lang="en-US" sz="1800" dirty="0" smtClean="0"/>
              <a:t>Simulation</a:t>
            </a:r>
            <a:endParaRPr lang="en-US" sz="1800" dirty="0" smtClean="0"/>
          </a:p>
          <a:p>
            <a:pPr lvl="1"/>
            <a:r>
              <a:rPr lang="en-US" sz="1800" dirty="0" smtClean="0"/>
              <a:t>Real Life</a:t>
            </a:r>
            <a:endParaRPr lang="en-US" sz="1800" dirty="0" smtClean="0"/>
          </a:p>
          <a:p>
            <a:r>
              <a:rPr lang="en-US" sz="2000" dirty="0" smtClean="0"/>
              <a:t>Summary</a:t>
            </a:r>
            <a:endParaRPr lang="en-US" sz="20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4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Summary/Outlook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47800"/>
            <a:ext cx="78867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Encouraging initial results with TPC </a:t>
            </a:r>
            <a:r>
              <a:rPr lang="en-US" dirty="0" smtClean="0"/>
              <a:t>prototype</a:t>
            </a:r>
          </a:p>
          <a:p>
            <a:pPr lvl="1"/>
            <a:r>
              <a:rPr lang="en-US" dirty="0" smtClean="0"/>
              <a:t>Have nice beam test results in hand from similar mini-TPC type detector</a:t>
            </a:r>
          </a:p>
          <a:p>
            <a:pPr lvl="1"/>
            <a:r>
              <a:rPr lang="en-US" dirty="0" smtClean="0"/>
              <a:t>Demonstrated that TPC prototype works as expected with less than ideal electronics</a:t>
            </a:r>
          </a:p>
          <a:p>
            <a:pPr lvl="1"/>
            <a:r>
              <a:rPr lang="en-US" dirty="0"/>
              <a:t>Proven analysis </a:t>
            </a:r>
            <a:r>
              <a:rPr lang="en-US" dirty="0" smtClean="0"/>
              <a:t>scheme</a:t>
            </a:r>
          </a:p>
          <a:p>
            <a:pPr lvl="1"/>
            <a:r>
              <a:rPr lang="en-US" dirty="0" smtClean="0"/>
              <a:t>Improvements to analysis (shaper response unfolding)</a:t>
            </a:r>
          </a:p>
          <a:p>
            <a:pPr lvl="1"/>
            <a:r>
              <a:rPr lang="en-US" dirty="0" smtClean="0"/>
              <a:t>In process of investigating optimal chevron design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Areas of future focus</a:t>
            </a:r>
          </a:p>
          <a:p>
            <a:pPr lvl="1"/>
            <a:r>
              <a:rPr lang="en-US" dirty="0" smtClean="0"/>
              <a:t>Settle on choice of gas mixture</a:t>
            </a:r>
          </a:p>
          <a:p>
            <a:pPr lvl="1"/>
            <a:r>
              <a:rPr lang="en-US" dirty="0" smtClean="0"/>
              <a:t>Optimize charge spread</a:t>
            </a:r>
          </a:p>
          <a:p>
            <a:pPr lvl="2"/>
            <a:r>
              <a:rPr lang="en-US" dirty="0" smtClean="0"/>
              <a:t>Mismatch GEM holes in each GEM layer (SOP)</a:t>
            </a:r>
          </a:p>
          <a:p>
            <a:pPr lvl="2"/>
            <a:r>
              <a:rPr lang="en-US" dirty="0" smtClean="0"/>
              <a:t>Optimize widths of GEM gaps</a:t>
            </a:r>
          </a:p>
          <a:p>
            <a:pPr lvl="2"/>
            <a:r>
              <a:rPr lang="en-US" dirty="0" smtClean="0"/>
              <a:t>Optimize GEM Fields in gaps</a:t>
            </a:r>
          </a:p>
          <a:p>
            <a:pPr lvl="1"/>
            <a:r>
              <a:rPr lang="en-US" dirty="0" smtClean="0"/>
              <a:t> Continue to improve time slice method</a:t>
            </a:r>
          </a:p>
          <a:p>
            <a:pPr lvl="1"/>
            <a:r>
              <a:rPr lang="en-US" dirty="0" smtClean="0"/>
              <a:t>Unfold shaper response (CPU-inexpensive method)</a:t>
            </a:r>
          </a:p>
          <a:p>
            <a:pPr lvl="1"/>
            <a:r>
              <a:rPr lang="en-US" dirty="0" smtClean="0"/>
              <a:t>More chevron pattern simulations, followed by production, tests in the lab and eventually a beam test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99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25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“Diamond band”: spatial resolution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04800" y="5181600"/>
            <a:ext cx="4648200" cy="1066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</a:t>
            </a:r>
            <a:r>
              <a:rPr lang="en-US" sz="19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onstant in a relatively wide dynamic range of width values (~4x); must be good enough even for a typical TPC application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28600" y="762000"/>
            <a:ext cx="56388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… as a function of e</a:t>
            </a:r>
            <a:r>
              <a:rPr lang="en-US" sz="2400" u="sng" baseline="30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-</a:t>
            </a: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cloud width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572000" y="762000"/>
            <a:ext cx="56388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… as a function of pedestal noise</a:t>
            </a:r>
          </a:p>
        </p:txBody>
      </p:sp>
      <p:pic>
        <p:nvPicPr>
          <p:cNvPr id="3" name="Picture 2" descr="zero-degree-diamond-band-resolution-vs-cloud-sigm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19200"/>
            <a:ext cx="3960495" cy="3785870"/>
          </a:xfrm>
          <a:prstGeom prst="rect">
            <a:avLst/>
          </a:prstGeom>
        </p:spPr>
      </p:pic>
      <p:pic>
        <p:nvPicPr>
          <p:cNvPr id="4" name="Picture 3" descr="zero-degree-diamond-band-resolution-vs-noise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19200"/>
            <a:ext cx="3960495" cy="3785870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3048000" y="2514600"/>
            <a:ext cx="914400" cy="612648"/>
          </a:xfrm>
          <a:prstGeom prst="wedgeEllipseCallout">
            <a:avLst>
              <a:gd name="adj1" fmla="val -329476"/>
              <a:gd name="adj2" fmla="val 343503"/>
            </a:avLst>
          </a:prstGeom>
          <a:solidFill>
            <a:srgbClr val="E006D5">
              <a:alpha val="15000"/>
            </a:srgbClr>
          </a:solidFill>
          <a:ln w="63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28600" y="4876801"/>
            <a:ext cx="487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E006D5"/>
                </a:solidFill>
              </a:rPr>
              <a:t>-&gt; analysis artifact: should consider &gt;3 strip wide clusters</a:t>
            </a:r>
            <a:endParaRPr lang="en-US" sz="1400" dirty="0">
              <a:solidFill>
                <a:srgbClr val="E006D5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334000" y="5181600"/>
            <a:ext cx="3505200" cy="1066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inear dependence on the noise variance, so: </a:t>
            </a:r>
            <a:r>
              <a:rPr lang="en-US" sz="1900" b="1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signal-to-noise ratio is essential </a:t>
            </a:r>
            <a:r>
              <a:rPr lang="en-US" sz="19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(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as expected)</a:t>
            </a:r>
            <a:endParaRPr lang="en-US" sz="1900" b="1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1752600" y="2743200"/>
            <a:ext cx="868680" cy="530352"/>
          </a:xfrm>
          <a:prstGeom prst="wedgeRoundRectCallout">
            <a:avLst>
              <a:gd name="adj1" fmla="val -118055"/>
              <a:gd name="adj2" fmla="val -230416"/>
              <a:gd name="adj3" fmla="val 16667"/>
            </a:avLst>
          </a:prstGeom>
          <a:solidFill>
            <a:srgbClr val="CCFFCC">
              <a:alpha val="2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90600" y="1524000"/>
            <a:ext cx="21336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8000"/>
                </a:solidFill>
              </a:rPr>
              <a:t>-&gt; default configuration</a:t>
            </a:r>
            <a:endParaRPr lang="en-US" sz="1400" dirty="0">
              <a:solidFill>
                <a:srgbClr val="008000"/>
              </a:solidFill>
            </a:endParaRPr>
          </a:p>
        </p:txBody>
      </p:sp>
      <p:sp>
        <p:nvSpPr>
          <p:cNvPr id="23" name="Rounded Rectangular Callout 22"/>
          <p:cNvSpPr/>
          <p:nvPr/>
        </p:nvSpPr>
        <p:spPr>
          <a:xfrm>
            <a:off x="6248400" y="2743200"/>
            <a:ext cx="868680" cy="530352"/>
          </a:xfrm>
          <a:prstGeom prst="wedgeRoundRectCallout">
            <a:avLst>
              <a:gd name="adj1" fmla="val -18965"/>
              <a:gd name="adj2" fmla="val -49488"/>
              <a:gd name="adj3" fmla="val 16667"/>
            </a:avLst>
          </a:prstGeom>
          <a:solidFill>
            <a:srgbClr val="CCFFCC">
              <a:alpha val="2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976962" y="6061631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268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“Diamond band”: spatial resolution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28600" y="762000"/>
            <a:ext cx="56388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… as a function of X-pitch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572000" y="762000"/>
            <a:ext cx="56388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… as a function of Y-period</a:t>
            </a:r>
          </a:p>
        </p:txBody>
      </p:sp>
      <p:pic>
        <p:nvPicPr>
          <p:cNvPr id="2" name="Picture 1" descr="zero-degree-diamond-band-resolution-vs-x-pitch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19200"/>
            <a:ext cx="3960495" cy="3785870"/>
          </a:xfrm>
          <a:prstGeom prst="rect">
            <a:avLst/>
          </a:prstGeom>
        </p:spPr>
      </p:pic>
      <p:pic>
        <p:nvPicPr>
          <p:cNvPr id="3" name="Picture 2" descr="zero-degree-diamond-band-resolution-vs-y-period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19200"/>
            <a:ext cx="3960495" cy="3785870"/>
          </a:xfrm>
          <a:prstGeom prst="rect">
            <a:avLst/>
          </a:prstGeom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52400" y="5029200"/>
            <a:ext cx="5105400" cy="1600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Linear dependence on the X-pitch </a:t>
            </a: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The effect is understandable: spatial resolution is driven by charge sharing derivative over X as a function of X; smear it over wider region – spoil resolution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5257800" y="5410200"/>
            <a:ext cx="3505200" cy="1066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Yet there is no apparent negative effect up to a ~1mm period or so (see 2D layout requirements later)</a:t>
            </a:r>
            <a:endParaRPr lang="en-US" sz="1900" b="1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7620000" y="1981200"/>
            <a:ext cx="914400" cy="612648"/>
          </a:xfrm>
          <a:prstGeom prst="wedgeEllipseCallout">
            <a:avLst>
              <a:gd name="adj1" fmla="val -280093"/>
              <a:gd name="adj2" fmla="val 426422"/>
            </a:avLst>
          </a:prstGeom>
          <a:solidFill>
            <a:srgbClr val="E006D5">
              <a:alpha val="15000"/>
            </a:srgbClr>
          </a:solidFill>
          <a:ln w="63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257800" y="4876800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E006D5"/>
                </a:solidFill>
              </a:rPr>
              <a:t>-&gt; charge spread becomes insufficient to wash out periodic structure effects in Y-direction</a:t>
            </a:r>
            <a:endParaRPr lang="en-US" sz="1400" dirty="0">
              <a:solidFill>
                <a:srgbClr val="E006D5"/>
              </a:solidFill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6019800" y="2743200"/>
            <a:ext cx="868680" cy="530352"/>
          </a:xfrm>
          <a:prstGeom prst="wedgeRoundRectCallout">
            <a:avLst>
              <a:gd name="adj1" fmla="val -18965"/>
              <a:gd name="adj2" fmla="val -49488"/>
              <a:gd name="adj3" fmla="val 16667"/>
            </a:avLst>
          </a:prstGeom>
          <a:solidFill>
            <a:srgbClr val="CCFFCC">
              <a:alpha val="2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ular Callout 18"/>
          <p:cNvSpPr/>
          <p:nvPr/>
        </p:nvSpPr>
        <p:spPr>
          <a:xfrm>
            <a:off x="1371600" y="2743200"/>
            <a:ext cx="868680" cy="530352"/>
          </a:xfrm>
          <a:prstGeom prst="wedgeRoundRectCallout">
            <a:avLst>
              <a:gd name="adj1" fmla="val -18965"/>
              <a:gd name="adj2" fmla="val -49488"/>
              <a:gd name="adj3" fmla="val 16667"/>
            </a:avLst>
          </a:prstGeom>
          <a:solidFill>
            <a:srgbClr val="CCFFCC">
              <a:alpha val="2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063023" y="6237656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148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Back to the $100 question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2400" y="990600"/>
            <a:ext cx="8839200" cy="1295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	</a:t>
            </a: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So for the 50%-overlap zigzag model we simulated ~30 </a:t>
            </a:r>
            <a:r>
              <a:rPr lang="en-US" sz="2400" u="sng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spatial resolution in the 1mm wide “overlap” region and no sensitivity (thus ~300 </a:t>
            </a:r>
            <a:r>
              <a:rPr lang="en-US" sz="2400" u="sng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400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RMS of the uniform distribution) for the other half of 2mm wide X-cells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52400" y="2514600"/>
            <a:ext cx="8991600" cy="3810000"/>
          </a:xfrm>
          <a:prstGeom prst="rect">
            <a:avLst/>
          </a:prstGeom>
        </p:spPr>
        <p:txBody>
          <a:bodyPr vert="horz" lIns="91283" tIns="45642" rIns="91283" bIns="45642" rtlCol="0">
            <a:normAutofit lnSpcReduction="10000"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Possible answers:</a:t>
            </a:r>
          </a:p>
          <a:p>
            <a:pPr marL="731520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Detector has indeed 30 </a:t>
            </a:r>
            <a:r>
              <a:rPr lang="en-US" sz="2000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resolution, but is only 50% efficient (discard “flat” regions) </a:t>
            </a:r>
          </a:p>
          <a:p>
            <a:pPr marL="731520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Detector 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has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30 </a:t>
            </a:r>
            <a:r>
              <a:rPr lang="en-US" sz="2000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resolution on 50% of tracks and ~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300 </a:t>
            </a:r>
            <a:r>
              <a:rPr lang="en-US" sz="2000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on the other 50%</a:t>
            </a:r>
          </a:p>
          <a:p>
            <a:pPr marL="731520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Detector has an average resolution which is equal to RMS 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of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30 </a:t>
            </a:r>
            <a:r>
              <a:rPr lang="en-US" sz="2000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wide </a:t>
            </a:r>
            <a:r>
              <a:rPr lang="en-US" sz="20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gaussian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on top of 1mm wide uniform distribution taken in proportion 50:50</a:t>
            </a:r>
          </a:p>
          <a:p>
            <a:pPr marL="731520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0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731520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rgbClr val="00E1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If the readout plane gets changed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to a 100%-overlap zigzag (or “diamond band”) configuration with the same X-pitch &amp; Y-period (and pedestal noise as well as the signal level are also kept the same), resolution will become </a:t>
            </a:r>
            <a:r>
              <a:rPr lang="en-US" sz="20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2x 30 </a:t>
            </a:r>
            <a:r>
              <a:rPr lang="en-US" sz="2000" dirty="0" smtClean="0">
                <a:solidFill>
                  <a:srgbClr val="FF0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m</a:t>
            </a:r>
            <a:r>
              <a:rPr lang="en-US" sz="20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(and this factor of </a:t>
            </a:r>
            <a:r>
              <a:rPr lang="en-US" sz="20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2x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is essential here!)</a:t>
            </a:r>
            <a:r>
              <a:rPr lang="en-US" sz="2000" dirty="0" smtClean="0">
                <a:solidFill>
                  <a:srgbClr val="E006D5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; to gain it back (in the scope of the considered model) one needs to improve signal/noise ratio by the same factor of 2x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; NB: once again, it’s a model – we basically assume, that signal/noise ratio has a </a:t>
            </a:r>
            <a:r>
              <a:rPr lang="en-US" sz="2000" b="1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dominant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effect on the spatial resolution </a:t>
            </a:r>
            <a:endParaRPr lang="en-US" sz="2000" dirty="0" smtClean="0">
              <a:solidFill>
                <a:srgbClr val="E006D5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731520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00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22860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E006D5"/>
                </a:solidFill>
              </a:rPr>
              <a:t>-&gt; which resolution to quote ?!</a:t>
            </a:r>
            <a:endParaRPr lang="en-US" sz="2400" dirty="0">
              <a:solidFill>
                <a:srgbClr val="E006D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63023" y="6232539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00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“Diamond band”: spatial resolution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6200" y="4876800"/>
            <a:ext cx="5638800" cy="1676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Almost constant across the strip width</a:t>
            </a:r>
          </a:p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Some variation seen, presumably due to 1) binomial error expression “artifact” (similar to calculated efficiency </a:t>
            </a:r>
            <a:r>
              <a:rPr lang="en-US" sz="19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stat.error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behavior  at values ~100% </a:t>
            </a:r>
            <a:r>
              <a:rPr lang="en-US" sz="19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vs</a:t>
            </a:r>
            <a:r>
              <a:rPr lang="en-US" sz="19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~50%), 2) naïve 3-strip cluster selection is suboptimal for hits in the ~middle between strips  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28600" y="762000"/>
            <a:ext cx="70866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… as a function of X-coordinate 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4572000" y="762000"/>
            <a:ext cx="56388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… as a function of signal amplitude</a:t>
            </a:r>
          </a:p>
        </p:txBody>
      </p:sp>
      <p:pic>
        <p:nvPicPr>
          <p:cNvPr id="2" name="Picture 1" descr="zero-degree-diamond-band-resolution-vs-x-coordinate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19200"/>
            <a:ext cx="3960495" cy="3785870"/>
          </a:xfrm>
          <a:prstGeom prst="rect">
            <a:avLst/>
          </a:prstGeom>
        </p:spPr>
      </p:pic>
      <p:pic>
        <p:nvPicPr>
          <p:cNvPr id="3" name="Picture 2" descr="zero-degree-diamond-band-resolution-vs-signal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219200"/>
            <a:ext cx="3960495" cy="3785870"/>
          </a:xfrm>
          <a:prstGeom prst="rect">
            <a:avLst/>
          </a:prstGeom>
        </p:spPr>
      </p:pic>
      <p:sp>
        <p:nvSpPr>
          <p:cNvPr id="15" name="Oval Callout 14"/>
          <p:cNvSpPr/>
          <p:nvPr/>
        </p:nvSpPr>
        <p:spPr>
          <a:xfrm>
            <a:off x="5562600" y="1524000"/>
            <a:ext cx="914400" cy="612648"/>
          </a:xfrm>
          <a:prstGeom prst="wedgeEllipseCallout">
            <a:avLst>
              <a:gd name="adj1" fmla="val 11574"/>
              <a:gd name="adj2" fmla="val 532373"/>
            </a:avLst>
          </a:prstGeom>
          <a:solidFill>
            <a:srgbClr val="E006D5">
              <a:alpha val="15000"/>
            </a:srgbClr>
          </a:solidFill>
          <a:ln w="63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ular Callout 15"/>
          <p:cNvSpPr/>
          <p:nvPr/>
        </p:nvSpPr>
        <p:spPr>
          <a:xfrm>
            <a:off x="6934200" y="2743200"/>
            <a:ext cx="868680" cy="530352"/>
          </a:xfrm>
          <a:prstGeom prst="wedgeRoundRectCallout">
            <a:avLst>
              <a:gd name="adj1" fmla="val -18965"/>
              <a:gd name="adj2" fmla="val -49488"/>
              <a:gd name="adj3" fmla="val 16667"/>
            </a:avLst>
          </a:prstGeom>
          <a:solidFill>
            <a:srgbClr val="CCFFCC">
              <a:alpha val="2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943600" y="5105400"/>
            <a:ext cx="312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E006D5"/>
                </a:solidFill>
              </a:rPr>
              <a:t>-&gt; charge cloud center determination becomes poor at low electron count; NB: remember, naïve </a:t>
            </a:r>
            <a:r>
              <a:rPr lang="en-US" sz="1400" dirty="0" err="1" smtClean="0">
                <a:solidFill>
                  <a:srgbClr val="E006D5"/>
                </a:solidFill>
              </a:rPr>
              <a:t>gaussian</a:t>
            </a:r>
            <a:r>
              <a:rPr lang="en-US" sz="1400" dirty="0" smtClean="0">
                <a:solidFill>
                  <a:srgbClr val="E006D5"/>
                </a:solidFill>
              </a:rPr>
              <a:t> cloud shape model was considered so far </a:t>
            </a:r>
            <a:endParaRPr lang="en-US" sz="1400" dirty="0">
              <a:solidFill>
                <a:srgbClr val="E006D5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7200" y="6244193"/>
            <a:ext cx="1080977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A. </a:t>
            </a:r>
            <a:r>
              <a:rPr lang="en-US" dirty="0" err="1">
                <a:solidFill>
                  <a:srgbClr val="FF0000"/>
                </a:solidFill>
              </a:rPr>
              <a:t>Kiselev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4638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Best Centroid Vs Vector Reco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558" y="1143141"/>
            <a:ext cx="4227909" cy="40911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7485" y="1155700"/>
            <a:ext cx="4252279" cy="4076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8764" y="5439082"/>
            <a:ext cx="6359584" cy="1200329"/>
          </a:xfrm>
          <a:prstGeom prst="rect">
            <a:avLst/>
          </a:prstGeom>
        </p:spPr>
        <p:txBody>
          <a:bodyPr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The best possible resolution as determined using the centroid alone cannot compete with vector reco.   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believe the vector reco resolution is substantially better than what is shown here! </a:t>
            </a:r>
            <a:endParaRPr lang="en-US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48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Outer Tracker + Particle Id</a:t>
            </a:r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927725" y="1484313"/>
            <a:ext cx="1841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hlink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2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2575" y="1065798"/>
            <a:ext cx="4349425" cy="3782328"/>
            <a:chOff x="194000" y="1248361"/>
            <a:chExt cx="4349425" cy="3782328"/>
          </a:xfrm>
        </p:grpSpPr>
        <p:graphicFrame>
          <p:nvGraphicFramePr>
            <p:cNvPr id="6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7097516"/>
                </p:ext>
              </p:extLst>
            </p:nvPr>
          </p:nvGraphicFramePr>
          <p:xfrm>
            <a:off x="457200" y="1263650"/>
            <a:ext cx="4086225" cy="3613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2" name="Artwork" r:id="rId4" imgW="8400000" imgH="7430537" progId="Adobe.Illustrator.7">
                    <p:embed/>
                  </p:oleObj>
                </mc:Choice>
                <mc:Fallback>
                  <p:oleObj name="Artwork" r:id="rId4" imgW="8400000" imgH="7430537" progId="Adobe.Illustrator.7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" y="1263650"/>
                          <a:ext cx="4086225" cy="3613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333605" y="1248361"/>
              <a:ext cx="3203121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hlink"/>
                  </a:solidFill>
                  <a:miter lim="800000"/>
                  <a:headEnd/>
                  <a:tailEnd type="none" w="med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00" b="1" dirty="0" smtClean="0">
                  <a:solidFill>
                    <a:srgbClr val="0033CC"/>
                  </a:solidFill>
                </a:rPr>
                <a:t>GEMs with </a:t>
              </a:r>
              <a:r>
                <a:rPr lang="en-US" altLang="en-US" sz="1600" b="1" dirty="0" err="1" smtClean="0">
                  <a:solidFill>
                    <a:srgbClr val="0033CC"/>
                  </a:solidFill>
                </a:rPr>
                <a:t>CsI</a:t>
              </a:r>
              <a:r>
                <a:rPr lang="en-US" altLang="en-US" sz="1600" b="1" dirty="0" smtClean="0">
                  <a:solidFill>
                    <a:srgbClr val="0033CC"/>
                  </a:solidFill>
                </a:rPr>
                <a:t>  Readout Plane</a:t>
              </a:r>
              <a:r>
                <a:rPr lang="en-US" altLang="en-US" sz="1600" dirty="0" smtClean="0">
                  <a:solidFill>
                    <a:srgbClr val="0033CC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762000" y="2367538"/>
              <a:ext cx="152400" cy="604262"/>
            </a:xfrm>
            <a:prstGeom prst="line">
              <a:avLst/>
            </a:prstGeom>
            <a:noFill/>
            <a:ln w="15875">
              <a:solidFill>
                <a:srgbClr val="CC0099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1676400" y="1600200"/>
              <a:ext cx="152400" cy="533400"/>
            </a:xfrm>
            <a:prstGeom prst="line">
              <a:avLst/>
            </a:prstGeom>
            <a:noFill/>
            <a:ln w="15875">
              <a:solidFill>
                <a:srgbClr val="000099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000000"/>
                </a:solidFill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3352800" y="4191000"/>
              <a:ext cx="117316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hlink"/>
                  </a:solidFill>
                  <a:miter lim="800000"/>
                  <a:headEnd/>
                  <a:tailEnd type="none" w="med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00" b="1" smtClean="0">
                  <a:solidFill>
                    <a:srgbClr val="3333CC"/>
                  </a:solidFill>
                </a:rPr>
                <a:t>Drift regions</a:t>
              </a:r>
              <a:endParaRPr lang="en-US" altLang="en-US" sz="1600" b="1" smtClean="0">
                <a:solidFill>
                  <a:srgbClr val="000099"/>
                </a:solidFill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194000" y="4722912"/>
              <a:ext cx="137730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hlink"/>
                  </a:solidFill>
                  <a:miter lim="800000"/>
                  <a:headEnd/>
                  <a:tailEnd type="none" w="med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400" b="1" dirty="0" smtClean="0">
                  <a:solidFill>
                    <a:srgbClr val="CC0099"/>
                  </a:solidFill>
                </a:rPr>
                <a:t>Readout Pads</a:t>
              </a:r>
              <a:endParaRPr lang="en-US" altLang="en-US" dirty="0" smtClean="0">
                <a:solidFill>
                  <a:srgbClr val="CC0099"/>
                </a:solidFill>
                <a:latin typeface="Times New Roman" pitchFamily="18" charset="0"/>
              </a:endParaRPr>
            </a:p>
          </p:txBody>
        </p:sp>
      </p:grp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724400" y="1234341"/>
            <a:ext cx="4191000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hlink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>
              <a:buClr>
                <a:srgbClr val="C0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99"/>
                </a:solidFill>
              </a:rPr>
              <a:t>TPC </a:t>
            </a:r>
            <a:r>
              <a:rPr lang="en-US" sz="2000" dirty="0">
                <a:solidFill>
                  <a:srgbClr val="000099"/>
                </a:solidFill>
              </a:rPr>
              <a:t>provides momentum measurement and particle id through </a:t>
            </a:r>
            <a:r>
              <a:rPr lang="en-US" sz="2000" dirty="0" err="1" smtClean="0">
                <a:solidFill>
                  <a:srgbClr val="000099"/>
                </a:solidFill>
              </a:rPr>
              <a:t>dE</a:t>
            </a:r>
            <a:r>
              <a:rPr lang="en-US" sz="2000" dirty="0" smtClean="0">
                <a:solidFill>
                  <a:srgbClr val="000099"/>
                </a:solidFill>
              </a:rPr>
              <a:t>/dx. Use </a:t>
            </a:r>
            <a:r>
              <a:rPr lang="en-US" sz="2000" dirty="0">
                <a:solidFill>
                  <a:srgbClr val="000099"/>
                </a:solidFill>
              </a:rPr>
              <a:t>ionization in gas volume to measure track </a:t>
            </a:r>
            <a:r>
              <a:rPr lang="en-US" sz="2000" dirty="0" smtClean="0">
                <a:solidFill>
                  <a:srgbClr val="000099"/>
                </a:solidFill>
              </a:rPr>
              <a:t>trajectory.</a:t>
            </a:r>
          </a:p>
          <a:p>
            <a:pPr>
              <a:buClr>
                <a:srgbClr val="C00000"/>
              </a:buClr>
              <a:buSzPct val="110000"/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0099"/>
              </a:solidFill>
            </a:endParaRPr>
          </a:p>
          <a:p>
            <a:pPr>
              <a:buClr>
                <a:srgbClr val="C00000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0099"/>
                </a:solidFill>
              </a:rPr>
              <a:t>Use Cherenkov light produced in the </a:t>
            </a:r>
            <a:r>
              <a:rPr lang="en-US" sz="2000" i="1" dirty="0" smtClean="0">
                <a:solidFill>
                  <a:srgbClr val="000099"/>
                </a:solidFill>
              </a:rPr>
              <a:t>same</a:t>
            </a:r>
            <a:r>
              <a:rPr lang="en-US" sz="2000" dirty="0" smtClean="0">
                <a:solidFill>
                  <a:srgbClr val="000099"/>
                </a:solidFill>
              </a:rPr>
              <a:t> gas volume to identify electrons  </a:t>
            </a:r>
          </a:p>
          <a:p>
            <a:pPr marL="0" indent="0">
              <a:buClr>
                <a:srgbClr val="C00000"/>
              </a:buClr>
              <a:buSzPct val="110000"/>
            </a:pP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 smtClean="0">
                <a:solidFill>
                  <a:srgbClr val="C00000"/>
                </a:solidFill>
              </a:rPr>
              <a:t>            </a:t>
            </a:r>
            <a:r>
              <a:rPr lang="en-US" sz="2000" dirty="0" smtClean="0">
                <a:solidFill>
                  <a:srgbClr val="C00000"/>
                </a:solidFill>
                <a:sym typeface="Symbol"/>
              </a:rPr>
              <a:t> </a:t>
            </a:r>
            <a:r>
              <a:rPr lang="en-US" sz="2000" dirty="0" smtClean="0">
                <a:solidFill>
                  <a:srgbClr val="C00000"/>
                </a:solidFill>
              </a:rPr>
              <a:t>HBD concept </a:t>
            </a:r>
            <a:r>
              <a:rPr lang="en-US" sz="2000" dirty="0" smtClean="0">
                <a:solidFill>
                  <a:srgbClr val="C00000"/>
                </a:solidFill>
              </a:rPr>
              <a:t>(Mainly for EIC)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buClr>
                <a:srgbClr val="C00000"/>
              </a:buClr>
              <a:buSzPct val="110000"/>
            </a:pPr>
            <a:r>
              <a:rPr lang="en-US" sz="2000" dirty="0" smtClean="0">
                <a:solidFill>
                  <a:srgbClr val="000099"/>
                </a:solidFill>
              </a:rPr>
              <a:t>       Acts as a threshold counter </a:t>
            </a:r>
          </a:p>
          <a:p>
            <a:pPr marL="0" indent="0">
              <a:buClr>
                <a:srgbClr val="C00000"/>
              </a:buClr>
              <a:buSzPct val="110000"/>
            </a:pPr>
            <a:r>
              <a:rPr lang="en-US" sz="2000" dirty="0">
                <a:solidFill>
                  <a:srgbClr val="000099"/>
                </a:solidFill>
              </a:rPr>
              <a:t> </a:t>
            </a:r>
            <a:r>
              <a:rPr lang="en-US" sz="2000" dirty="0" smtClean="0">
                <a:solidFill>
                  <a:srgbClr val="000099"/>
                </a:solidFill>
              </a:rPr>
              <a:t>            (no other particle id)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533400" y="4953000"/>
            <a:ext cx="8229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hlink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l"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6699"/>
                </a:solidFill>
              </a:rPr>
              <a:t>Gas must be transparent to UV light → CF</a:t>
            </a:r>
            <a:r>
              <a:rPr lang="en-US" sz="2000" baseline="-25000" dirty="0" smtClean="0">
                <a:solidFill>
                  <a:srgbClr val="006699"/>
                </a:solidFill>
              </a:rPr>
              <a:t>4</a:t>
            </a:r>
            <a:r>
              <a:rPr lang="en-US" sz="2000" dirty="0" smtClean="0">
                <a:solidFill>
                  <a:srgbClr val="006699"/>
                </a:solidFill>
              </a:rPr>
              <a:t> (like HBD)</a:t>
            </a:r>
          </a:p>
          <a:p>
            <a:endParaRPr lang="en-US" sz="800" dirty="0">
              <a:solidFill>
                <a:srgbClr val="006699"/>
              </a:solidFill>
            </a:endParaRPr>
          </a:p>
          <a:p>
            <a:pPr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6699"/>
                </a:solidFill>
              </a:rPr>
              <a:t>Want fast drift velocity </a:t>
            </a:r>
            <a:r>
              <a:rPr lang="en-US" sz="2000" dirty="0">
                <a:solidFill>
                  <a:srgbClr val="006699"/>
                </a:solidFill>
              </a:rPr>
              <a:t>(→ </a:t>
            </a:r>
            <a:r>
              <a:rPr lang="en-US" sz="2000" dirty="0" smtClean="0">
                <a:solidFill>
                  <a:srgbClr val="006699"/>
                </a:solidFill>
              </a:rPr>
              <a:t>CF</a:t>
            </a:r>
            <a:r>
              <a:rPr lang="en-US" sz="2000" baseline="-25000" dirty="0" smtClean="0">
                <a:solidFill>
                  <a:srgbClr val="006699"/>
                </a:solidFill>
              </a:rPr>
              <a:t>4</a:t>
            </a:r>
            <a:r>
              <a:rPr lang="en-US" sz="2000" dirty="0" smtClean="0">
                <a:solidFill>
                  <a:srgbClr val="006699"/>
                </a:solidFill>
              </a:rPr>
              <a:t> or mixtures containing CF</a:t>
            </a:r>
            <a:r>
              <a:rPr lang="en-US" sz="2000" baseline="-25000" dirty="0" smtClean="0">
                <a:solidFill>
                  <a:srgbClr val="006699"/>
                </a:solidFill>
              </a:rPr>
              <a:t>4</a:t>
            </a:r>
            <a:r>
              <a:rPr lang="en-US" sz="2000" dirty="0" smtClean="0">
                <a:solidFill>
                  <a:srgbClr val="006699"/>
                </a:solidFill>
              </a:rPr>
              <a:t>)</a:t>
            </a:r>
            <a:endParaRPr lang="en-US" sz="2000" dirty="0">
              <a:solidFill>
                <a:srgbClr val="006699"/>
              </a:solidFill>
            </a:endParaRPr>
          </a:p>
          <a:p>
            <a:pPr marL="0" indent="0"/>
            <a:endParaRPr lang="en-US" sz="800" dirty="0">
              <a:solidFill>
                <a:srgbClr val="006699"/>
              </a:solidFill>
            </a:endParaRPr>
          </a:p>
          <a:p>
            <a:pPr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6699"/>
                </a:solidFill>
              </a:rPr>
              <a:t>Photosensitive GEM must operate near the HV plane of the field cage. Field cage must be optically transparent on its outer radius and take up minimal radial space. 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600200"/>
            <a:ext cx="152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hlink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 smtClean="0">
                <a:solidFill>
                  <a:srgbClr val="CC0099"/>
                </a:solidFill>
              </a:rPr>
              <a:t> TPC with GEM Readout</a:t>
            </a:r>
            <a:endParaRPr lang="en-US" altLang="en-US" sz="1600" b="1" dirty="0" smtClean="0">
              <a:solidFill>
                <a:srgbClr val="00009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4368225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Detector proposed for PHENIX ~ 2004 </a:t>
            </a:r>
            <a:endParaRPr lang="en-US" sz="1400" b="1" dirty="0">
              <a:solidFill>
                <a:srgbClr val="C00000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3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383240"/>
            <a:ext cx="7315200" cy="42555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3D Detector Model of TPC Prototype</a:t>
            </a: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3400" y="1853625"/>
            <a:ext cx="1650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C00000"/>
                </a:solidFill>
              </a:rPr>
              <a:t>3 Sided</a:t>
            </a:r>
          </a:p>
          <a:p>
            <a:pPr algn="ctr"/>
            <a:r>
              <a:rPr lang="en-US" sz="1600" dirty="0" smtClean="0">
                <a:solidFill>
                  <a:srgbClr val="C00000"/>
                </a:solidFill>
              </a:rPr>
              <a:t>Field Cage Foil</a:t>
            </a:r>
            <a:endParaRPr lang="en-US" sz="16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3600" y="1167795"/>
            <a:ext cx="1061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Field Cage</a:t>
            </a:r>
          </a:p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Wire Plane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923" y="1143000"/>
            <a:ext cx="1380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C00000"/>
                </a:solidFill>
              </a:rPr>
              <a:t>Top HV Plate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95553" y="2096273"/>
            <a:ext cx="1850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3399"/>
                </a:solidFill>
              </a:rPr>
              <a:t>Movable </a:t>
            </a:r>
            <a:r>
              <a:rPr lang="en-US" sz="1600" dirty="0" err="1" smtClean="0">
                <a:solidFill>
                  <a:srgbClr val="003399"/>
                </a:solidFill>
              </a:rPr>
              <a:t>CsI</a:t>
            </a:r>
            <a:r>
              <a:rPr lang="en-US" sz="1600" dirty="0" smtClean="0">
                <a:solidFill>
                  <a:srgbClr val="003399"/>
                </a:solidFill>
              </a:rPr>
              <a:t> GEM</a:t>
            </a:r>
            <a:endParaRPr lang="en-US" sz="1600" dirty="0">
              <a:solidFill>
                <a:srgbClr val="003399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363320" y="2885415"/>
            <a:ext cx="0" cy="7942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59391" y="3657600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Drift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1763923" y="2453759"/>
            <a:ext cx="835813" cy="381000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2726202" y="1481554"/>
            <a:ext cx="931398" cy="614719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5181602" y="1691015"/>
            <a:ext cx="990598" cy="953244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1981200" y="4122641"/>
            <a:ext cx="990600" cy="982760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6546828" y="2434827"/>
            <a:ext cx="309048" cy="441008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4038600" y="2847315"/>
            <a:ext cx="1524000" cy="1038885"/>
            <a:chOff x="4038600" y="2847315"/>
            <a:chExt cx="1524000" cy="1038885"/>
          </a:xfrm>
        </p:grpSpPr>
        <p:cxnSp>
          <p:nvCxnSpPr>
            <p:cNvPr id="22" name="Straight Arrow Connector 21"/>
            <p:cNvCxnSpPr/>
            <p:nvPr/>
          </p:nvCxnSpPr>
          <p:spPr>
            <a:xfrm>
              <a:off x="4038600" y="3031981"/>
              <a:ext cx="1447800" cy="501134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5181600" y="3180029"/>
              <a:ext cx="381000" cy="706171"/>
            </a:xfrm>
            <a:prstGeom prst="ellipse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cxnSp>
          <p:nvCxnSpPr>
            <p:cNvPr id="26" name="Straight Connector 25"/>
            <p:cNvCxnSpPr>
              <a:endCxn id="24" idx="0"/>
            </p:cNvCxnSpPr>
            <p:nvPr/>
          </p:nvCxnSpPr>
          <p:spPr>
            <a:xfrm flipV="1">
              <a:off x="4648200" y="3180029"/>
              <a:ext cx="723900" cy="64419"/>
            </a:xfrm>
            <a:prstGeom prst="line">
              <a:avLst/>
            </a:prstGeom>
            <a:ln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endCxn id="24" idx="4"/>
            </p:cNvCxnSpPr>
            <p:nvPr/>
          </p:nvCxnSpPr>
          <p:spPr>
            <a:xfrm>
              <a:off x="4648200" y="3244448"/>
              <a:ext cx="723900" cy="641752"/>
            </a:xfrm>
            <a:prstGeom prst="line">
              <a:avLst/>
            </a:prstGeom>
            <a:ln>
              <a:solidFill>
                <a:srgbClr val="FF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4982622" y="2847315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Č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sp>
        <p:nvSpPr>
          <p:cNvPr id="38" name="Rectangle 37"/>
          <p:cNvSpPr/>
          <p:nvPr/>
        </p:nvSpPr>
        <p:spPr>
          <a:xfrm>
            <a:off x="1035161" y="5105401"/>
            <a:ext cx="387461" cy="3901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914400" y="5029200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3399"/>
                </a:solidFill>
              </a:rPr>
              <a:t>TPC GEM</a:t>
            </a:r>
          </a:p>
        </p:txBody>
      </p:sp>
    </p:spTree>
    <p:extLst>
      <p:ext uri="{BB962C8B-B14F-4D97-AF65-F5344CB8AC3E}">
        <p14:creationId xmlns:p14="http://schemas.microsoft.com/office/powerpoint/2010/main" val="15918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Actual Prototype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3" y="990600"/>
            <a:ext cx="8650287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92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Field Cage &amp; Readout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67889"/>
            <a:ext cx="4343400" cy="32575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341" y="4952983"/>
            <a:ext cx="46348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Field cage opening can accept 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C00000"/>
                </a:solidFill>
              </a:rPr>
              <a:t>Kapton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en-US" sz="1600" dirty="0" smtClean="0">
                <a:solidFill>
                  <a:srgbClr val="C00000"/>
                </a:solidFill>
              </a:rPr>
              <a:t>foil with 3.9 mm copper strips with 0.1 mm gaps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C00000"/>
                </a:solidFill>
              </a:rPr>
              <a:t>Wire plane with 1 mm wire spacing forming 4 mm wide strips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Tested to full operating voltage of 1 kV/cm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" r="5233"/>
          <a:stretch/>
        </p:blipFill>
        <p:spPr>
          <a:xfrm>
            <a:off x="242589" y="3751615"/>
            <a:ext cx="1779328" cy="11325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177856">
            <a:off x="618288" y="3182318"/>
            <a:ext cx="1286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Kapton</a:t>
            </a:r>
            <a:r>
              <a:rPr lang="en-US" dirty="0" smtClean="0"/>
              <a:t> Foil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0119" y="4298847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Wire Plane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211" y="1267889"/>
            <a:ext cx="4343400" cy="3257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6" t="64982" r="44582" b="25791"/>
          <a:stretch/>
        </p:blipFill>
        <p:spPr>
          <a:xfrm>
            <a:off x="7809186" y="3790616"/>
            <a:ext cx="1181425" cy="10545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24600" y="892567"/>
            <a:ext cx="1669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3-GEM Readout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29200" y="4969845"/>
            <a:ext cx="385362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Std. 10x10 cm</a:t>
            </a:r>
            <a:r>
              <a:rPr lang="en-US" baseline="30000" dirty="0" smtClean="0">
                <a:solidFill>
                  <a:srgbClr val="C00000"/>
                </a:solidFill>
              </a:rPr>
              <a:t>2</a:t>
            </a:r>
            <a:r>
              <a:rPr lang="en-US" dirty="0" smtClean="0">
                <a:solidFill>
                  <a:srgbClr val="C00000"/>
                </a:solidFill>
              </a:rPr>
              <a:t> GEM’s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C00000"/>
                </a:solidFill>
              </a:rPr>
              <a:t>2 x10 mm Chevron </a:t>
            </a:r>
            <a:r>
              <a:rPr lang="en-US" dirty="0" smtClean="0">
                <a:solidFill>
                  <a:srgbClr val="C00000"/>
                </a:solidFill>
              </a:rPr>
              <a:t>Pads </a:t>
            </a:r>
          </a:p>
          <a:p>
            <a:r>
              <a:rPr lang="en-US" sz="1600" dirty="0" smtClean="0">
                <a:solidFill>
                  <a:srgbClr val="C00000"/>
                </a:solidFill>
              </a:rPr>
              <a:t>         (0.5 </a:t>
            </a:r>
            <a:r>
              <a:rPr lang="en-US" sz="1600" dirty="0">
                <a:solidFill>
                  <a:srgbClr val="C00000"/>
                </a:solidFill>
              </a:rPr>
              <a:t>mmm </a:t>
            </a:r>
            <a:r>
              <a:rPr lang="en-US" sz="1600" dirty="0" smtClean="0">
                <a:solidFill>
                  <a:srgbClr val="C00000"/>
                </a:solidFill>
              </a:rPr>
              <a:t>pitch/0.1mm pitch)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SRS + APV25 DAQ HW</a:t>
            </a:r>
          </a:p>
          <a:p>
            <a:r>
              <a:rPr lang="en-US" sz="1600" dirty="0" smtClean="0">
                <a:solidFill>
                  <a:srgbClr val="C00000"/>
                </a:solidFill>
              </a:rPr>
              <a:t>(12bit ADC, 128 x 4 </a:t>
            </a:r>
            <a:r>
              <a:rPr lang="en-US" sz="1600" dirty="0" err="1" smtClean="0">
                <a:solidFill>
                  <a:srgbClr val="C00000"/>
                </a:solidFill>
              </a:rPr>
              <a:t>ch</a:t>
            </a:r>
            <a:r>
              <a:rPr lang="en-US" sz="1600" dirty="0" smtClean="0">
                <a:solidFill>
                  <a:srgbClr val="C00000"/>
                </a:solidFill>
              </a:rPr>
              <a:t>, 40MHz/28 cells) </a:t>
            </a:r>
            <a:endParaRPr lang="en-US" sz="1600" dirty="0">
              <a:solidFill>
                <a:srgbClr val="C00000"/>
              </a:solidFill>
            </a:endParaRP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350" y="899090"/>
            <a:ext cx="441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Sided Field Cage + 1 Sided Foil /Wire plane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98672" y="4768317"/>
            <a:ext cx="1309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Chevron r/o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06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3600" dirty="0" smtClean="0"/>
              <a:t>Field Distortions with One Plane of Wires for Field </a:t>
            </a:r>
            <a:r>
              <a:rPr lang="en-US" sz="3600" dirty="0" smtClean="0"/>
              <a:t>Cage  </a:t>
            </a:r>
            <a:endParaRPr lang="en-US" sz="360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489338" y="3317158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4 sides of strips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1669" y="3331903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3 sides of strips + 1 side of wires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70" t="50081"/>
          <a:stretch/>
        </p:blipFill>
        <p:spPr>
          <a:xfrm>
            <a:off x="4876800" y="3700534"/>
            <a:ext cx="4114800" cy="27814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8" t="50636"/>
          <a:stretch/>
        </p:blipFill>
        <p:spPr>
          <a:xfrm>
            <a:off x="465869" y="3654808"/>
            <a:ext cx="4114800" cy="272480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389669" y="3919990"/>
            <a:ext cx="0" cy="2209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 rot="16200000">
            <a:off x="-40898" y="4556223"/>
            <a:ext cx="553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Drift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770669" y="6379614"/>
            <a:ext cx="3276600" cy="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056090" y="4725896"/>
            <a:ext cx="67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</a:rPr>
              <a:t>Beam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9812254">
            <a:off x="-151269" y="1302652"/>
            <a:ext cx="1929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ANSYS FE </a:t>
            </a:r>
            <a:r>
              <a:rPr lang="en-US" sz="2400" dirty="0" err="1" smtClean="0">
                <a:solidFill>
                  <a:srgbClr val="0070C0"/>
                </a:solidFill>
              </a:rPr>
              <a:t>Calc</a:t>
            </a:r>
            <a:endParaRPr lang="en-US" sz="2400" dirty="0">
              <a:solidFill>
                <a:srgbClr val="0070C0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639754" y="906351"/>
            <a:ext cx="6643830" cy="2258600"/>
            <a:chOff x="846889" y="1432538"/>
            <a:chExt cx="11862516" cy="4440719"/>
          </a:xfrm>
        </p:grpSpPr>
        <p:sp>
          <p:nvSpPr>
            <p:cNvPr id="24" name="TextBox 23"/>
            <p:cNvSpPr txBox="1"/>
            <p:nvPr/>
          </p:nvSpPr>
          <p:spPr>
            <a:xfrm>
              <a:off x="9414939" y="1432538"/>
              <a:ext cx="2021306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Top Plate</a:t>
              </a:r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647114" y="4832068"/>
              <a:ext cx="3062291" cy="72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Wire Plane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08246" y="3263362"/>
              <a:ext cx="2814757" cy="1270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Mirrored Strip Plane</a:t>
              </a:r>
              <a:endParaRPr lang="en-US" dirty="0"/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962117" y="748525"/>
              <a:ext cx="4334439" cy="5915025"/>
            </a:xfrm>
            <a:prstGeom prst="rect">
              <a:avLst/>
            </a:prstGeom>
          </p:spPr>
        </p:pic>
        <p:cxnSp>
          <p:nvCxnSpPr>
            <p:cNvPr id="29" name="Straight Arrow Connector 28"/>
            <p:cNvCxnSpPr/>
            <p:nvPr/>
          </p:nvCxnSpPr>
          <p:spPr>
            <a:xfrm flipH="1">
              <a:off x="7267220" y="1837806"/>
              <a:ext cx="2010953" cy="396320"/>
            </a:xfrm>
            <a:prstGeom prst="straightConnector1">
              <a:avLst/>
            </a:prstGeom>
            <a:ln w="476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2412467" y="2799127"/>
              <a:ext cx="1807734" cy="1454319"/>
            </a:xfrm>
            <a:prstGeom prst="straightConnector1">
              <a:avLst/>
            </a:prstGeom>
            <a:ln w="476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6" idx="1"/>
            </p:cNvCxnSpPr>
            <p:nvPr/>
          </p:nvCxnSpPr>
          <p:spPr>
            <a:xfrm flipH="1" flipV="1">
              <a:off x="5977050" y="5031816"/>
              <a:ext cx="3670064" cy="163331"/>
            </a:xfrm>
            <a:prstGeom prst="straightConnector1">
              <a:avLst/>
            </a:prstGeom>
            <a:ln w="476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H="1">
              <a:off x="8069789" y="3878307"/>
              <a:ext cx="1577325" cy="33395"/>
            </a:xfrm>
            <a:prstGeom prst="straightConnector1">
              <a:avLst/>
            </a:prstGeom>
            <a:ln w="476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846889" y="1952831"/>
              <a:ext cx="2407183" cy="1270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Cherenkov Mesh</a:t>
              </a:r>
              <a:endParaRPr lang="en-US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881842" y="2269895"/>
            <a:ext cx="802085" cy="840298"/>
            <a:chOff x="1419219" y="4333921"/>
            <a:chExt cx="1136584" cy="1321343"/>
          </a:xfrm>
        </p:grpSpPr>
        <p:cxnSp>
          <p:nvCxnSpPr>
            <p:cNvPr id="35" name="Straight Arrow Connector 34"/>
            <p:cNvCxnSpPr/>
            <p:nvPr/>
          </p:nvCxnSpPr>
          <p:spPr>
            <a:xfrm flipH="1" flipV="1">
              <a:off x="1814666" y="4502003"/>
              <a:ext cx="5311" cy="709322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1819980" y="5181370"/>
              <a:ext cx="554092" cy="150627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V="1">
              <a:off x="1820657" y="4956152"/>
              <a:ext cx="724657" cy="217377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163991" y="5285932"/>
              <a:ext cx="309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Z</a:t>
              </a:r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28544" y="4444467"/>
              <a:ext cx="327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19219" y="4333921"/>
              <a:ext cx="327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Y</a:t>
              </a:r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731306" y="4306445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99"/>
                </a:solidFill>
              </a:rPr>
              <a:t>Slice in XY plane at mid Z</a:t>
            </a:r>
          </a:p>
          <a:p>
            <a:r>
              <a:rPr lang="en-US" sz="1600" dirty="0">
                <a:solidFill>
                  <a:srgbClr val="000099"/>
                </a:solidFill>
              </a:rPr>
              <a:t>W</a:t>
            </a:r>
            <a:r>
              <a:rPr lang="en-US" sz="1600" dirty="0" smtClean="0">
                <a:solidFill>
                  <a:srgbClr val="000099"/>
                </a:solidFill>
              </a:rPr>
              <a:t>ire plane is at X=0 </a:t>
            </a:r>
            <a:endParaRPr lang="en-US" sz="16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62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Field Distortions with Addition of Cherenkov Mesh</a:t>
            </a:r>
            <a:endParaRPr lang="en-US" sz="280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44" t="50021"/>
          <a:stretch/>
        </p:blipFill>
        <p:spPr>
          <a:xfrm>
            <a:off x="685800" y="868120"/>
            <a:ext cx="3657600" cy="2408480"/>
          </a:xfrm>
          <a:prstGeom prst="rect">
            <a:avLst/>
          </a:prstGeom>
        </p:spPr>
      </p:pic>
      <p:pic>
        <p:nvPicPr>
          <p:cNvPr id="7" name="Content Placeholder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3" t="49309"/>
          <a:stretch/>
        </p:blipFill>
        <p:spPr>
          <a:xfrm>
            <a:off x="4953000" y="878723"/>
            <a:ext cx="3657600" cy="2456226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9" t="49704"/>
          <a:stretch/>
        </p:blipFill>
        <p:spPr>
          <a:xfrm>
            <a:off x="762000" y="3581400"/>
            <a:ext cx="3657600" cy="2450478"/>
          </a:xfrm>
          <a:prstGeom prst="rect">
            <a:avLst/>
          </a:prstGeom>
        </p:spPr>
      </p:pic>
      <p:pic>
        <p:nvPicPr>
          <p:cNvPr id="9" name="Content Placeholder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31" t="50286"/>
          <a:stretch/>
        </p:blipFill>
        <p:spPr>
          <a:xfrm>
            <a:off x="4953000" y="3601466"/>
            <a:ext cx="3657600" cy="2409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57325" y="3200400"/>
            <a:ext cx="2114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No Cherenkov mesh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10200" y="3242846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Cherenkov mesh at -15 mm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1100" y="6009137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Cherenkov mesh at -25 mm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86400" y="5986046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Cherenkov mesh at -40 mm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74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4578176" y="877689"/>
            <a:ext cx="4573983" cy="5980311"/>
          </a:xfrm>
          <a:prstGeom prst="rect">
            <a:avLst/>
          </a:prstGeom>
          <a:solidFill>
            <a:srgbClr val="00B05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877689"/>
            <a:ext cx="4595061" cy="5980311"/>
          </a:xfrm>
          <a:prstGeom prst="rect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Vector </a:t>
            </a:r>
            <a:r>
              <a:rPr lang="en-US" dirty="0" err="1" smtClean="0"/>
              <a:t>Reco</a:t>
            </a:r>
            <a:r>
              <a:rPr lang="en-US" dirty="0" smtClean="0"/>
              <a:t>. Schemes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4159899" y="908828"/>
            <a:ext cx="5010898" cy="3311420"/>
            <a:chOff x="4159899" y="908828"/>
            <a:chExt cx="5010898" cy="3311420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87" r="4195"/>
            <a:stretch/>
          </p:blipFill>
          <p:spPr bwMode="auto">
            <a:xfrm>
              <a:off x="5058202" y="1600200"/>
              <a:ext cx="2863970" cy="2119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1" name="Group 20"/>
            <p:cNvGrpSpPr/>
            <p:nvPr/>
          </p:nvGrpSpPr>
          <p:grpSpPr>
            <a:xfrm>
              <a:off x="7477193" y="908828"/>
              <a:ext cx="1600200" cy="1365776"/>
              <a:chOff x="7238999" y="847553"/>
              <a:chExt cx="1600200" cy="1365776"/>
            </a:xfrm>
          </p:grpSpPr>
          <p:pic>
            <p:nvPicPr>
              <p:cNvPr id="6149" name="Picture 5" descr="C:\Users\labuser2\Documents\BNL_Data\SantaFe_Talk_Oct2015\Waveform_padVStb_chevron_45deg_2_Proj.png"/>
              <p:cNvPicPr preferRelativeResize="0">
                <a:picLocks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453" t="6623"/>
              <a:stretch/>
            </p:blipFill>
            <p:spPr bwMode="auto">
              <a:xfrm>
                <a:off x="7238999" y="1070329"/>
                <a:ext cx="1600200" cy="114300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7303160" y="847553"/>
                <a:ext cx="149912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b="1" u="sng" dirty="0" smtClean="0"/>
                  <a:t>Time Slice Charge Distr.</a:t>
                </a:r>
                <a:endParaRPr lang="en-US" sz="1050" b="1" u="sng" dirty="0"/>
              </a:p>
            </p:txBody>
          </p:sp>
        </p:grpSp>
        <p:cxnSp>
          <p:nvCxnSpPr>
            <p:cNvPr id="23" name="Straight Arrow Connector 22"/>
            <p:cNvCxnSpPr/>
            <p:nvPr/>
          </p:nvCxnSpPr>
          <p:spPr>
            <a:xfrm flipV="1">
              <a:off x="5417179" y="3747052"/>
              <a:ext cx="2764036" cy="215350"/>
            </a:xfrm>
            <a:prstGeom prst="straightConnector1">
              <a:avLst/>
            </a:prstGeom>
            <a:ln w="254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 flipV="1">
              <a:off x="4807579" y="2659892"/>
              <a:ext cx="609600" cy="1302508"/>
            </a:xfrm>
            <a:prstGeom prst="straightConnector1">
              <a:avLst/>
            </a:prstGeom>
            <a:ln w="254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8190196" y="1257892"/>
              <a:ext cx="0" cy="1125635"/>
            </a:xfrm>
            <a:prstGeom prst="line">
              <a:avLst/>
            </a:prstGeom>
            <a:ln w="25400">
              <a:solidFill>
                <a:srgbClr val="00B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7004656" y="1447800"/>
              <a:ext cx="996344" cy="826805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7889358" y="2364086"/>
              <a:ext cx="128143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rgbClr val="00B050"/>
                  </a:solidFill>
                </a:rPr>
                <a:t>Centroid </a:t>
              </a:r>
            </a:p>
            <a:p>
              <a:r>
                <a:rPr lang="en-US" sz="1100" b="1" dirty="0" smtClean="0">
                  <a:solidFill>
                    <a:srgbClr val="00B050"/>
                  </a:solidFill>
                </a:rPr>
                <a:t>Determination</a:t>
              </a:r>
              <a:endParaRPr lang="en-US" sz="1100" b="1" dirty="0">
                <a:solidFill>
                  <a:srgbClr val="00B05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21323093">
              <a:off x="5433790" y="3850916"/>
              <a:ext cx="29354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Zcoord</a:t>
              </a:r>
              <a:r>
                <a:rPr lang="en-US" dirty="0" smtClean="0"/>
                <a:t>. </a:t>
              </a:r>
              <a:r>
                <a:rPr lang="en-US" sz="1600" dirty="0" smtClean="0"/>
                <a:t>~ Time bin</a:t>
              </a:r>
              <a:r>
                <a:rPr lang="en-US" dirty="0"/>
                <a:t> </a:t>
              </a:r>
              <a:r>
                <a:rPr lang="en-US" sz="1600" dirty="0" smtClean="0"/>
                <a:t>(Digital Info.)</a:t>
              </a:r>
              <a:endParaRPr lang="en-US" sz="1600" dirty="0"/>
            </a:p>
          </p:txBody>
        </p:sp>
        <p:sp>
          <p:nvSpPr>
            <p:cNvPr id="47" name="TextBox 46"/>
            <p:cNvSpPr txBox="1"/>
            <p:nvPr/>
          </p:nvSpPr>
          <p:spPr>
            <a:xfrm rot="21269046">
              <a:off x="4159899" y="3192748"/>
              <a:ext cx="1051442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Xcoord</a:t>
              </a:r>
              <a:r>
                <a:rPr lang="en-US" dirty="0" smtClean="0"/>
                <a:t>. </a:t>
              </a:r>
            </a:p>
            <a:p>
              <a:r>
                <a:rPr lang="en-US" sz="1600" dirty="0" smtClean="0"/>
                <a:t>= Centroid</a:t>
              </a:r>
              <a:endParaRPr lang="en-US" sz="1600" dirty="0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7311" y="894246"/>
            <a:ext cx="4509824" cy="3495497"/>
            <a:chOff x="77311" y="1109244"/>
            <a:chExt cx="4509824" cy="349549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399"/>
            <a:stretch/>
          </p:blipFill>
          <p:spPr bwMode="auto">
            <a:xfrm>
              <a:off x="276475" y="1900068"/>
              <a:ext cx="3076325" cy="2119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Group 19"/>
            <p:cNvGrpSpPr/>
            <p:nvPr/>
          </p:nvGrpSpPr>
          <p:grpSpPr>
            <a:xfrm>
              <a:off x="2866869" y="1109244"/>
              <a:ext cx="1600200" cy="1385443"/>
              <a:chOff x="231786" y="426929"/>
              <a:chExt cx="1600200" cy="1385443"/>
            </a:xfrm>
          </p:grpSpPr>
          <p:pic>
            <p:nvPicPr>
              <p:cNvPr id="6150" name="Picture 6" descr="C:\Users\labuser2\Documents\BNL_Data\SantaFe_Talk_Oct2015\Waveform_padVStb_chevron_45deg_2_Proj.png"/>
              <p:cNvPicPr preferRelativeResize="0">
                <a:picLocks noChangeArrowheads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724" r="52854"/>
              <a:stretch/>
            </p:blipFill>
            <p:spPr bwMode="auto">
              <a:xfrm>
                <a:off x="231786" y="669372"/>
                <a:ext cx="1600200" cy="1143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384040" y="426929"/>
                <a:ext cx="143821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b="1" u="sng" dirty="0" smtClean="0"/>
                  <a:t>Single Pad Waveform </a:t>
                </a:r>
                <a:endParaRPr lang="en-US" sz="1050" b="1" u="sng" dirty="0"/>
              </a:p>
            </p:txBody>
          </p:sp>
        </p:grpSp>
        <p:cxnSp>
          <p:nvCxnSpPr>
            <p:cNvPr id="30" name="Straight Arrow Connector 29"/>
            <p:cNvCxnSpPr/>
            <p:nvPr/>
          </p:nvCxnSpPr>
          <p:spPr>
            <a:xfrm flipV="1">
              <a:off x="2421890" y="1586598"/>
              <a:ext cx="1235710" cy="1033747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ot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3529232" y="1411709"/>
              <a:ext cx="0" cy="1235409"/>
            </a:xfrm>
            <a:prstGeom prst="line">
              <a:avLst/>
            </a:prstGeom>
            <a:ln w="254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305696" y="2606265"/>
              <a:ext cx="128143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rgbClr val="0070C0"/>
                  </a:solidFill>
                </a:rPr>
                <a:t>Arrival time (</a:t>
              </a:r>
              <a:r>
                <a:rPr lang="en-US" sz="1100" b="1" i="1" dirty="0" smtClean="0">
                  <a:solidFill>
                    <a:srgbClr val="0070C0"/>
                  </a:solidFill>
                </a:rPr>
                <a:t>t</a:t>
              </a:r>
              <a:r>
                <a:rPr lang="en-US" sz="1100" b="1" dirty="0" smtClean="0">
                  <a:solidFill>
                    <a:srgbClr val="0070C0"/>
                  </a:solidFill>
                </a:rPr>
                <a:t>)</a:t>
              </a:r>
            </a:p>
            <a:p>
              <a:r>
                <a:rPr lang="en-US" sz="1100" b="1" dirty="0" smtClean="0">
                  <a:solidFill>
                    <a:srgbClr val="0070C0"/>
                  </a:solidFill>
                </a:rPr>
                <a:t>Determination</a:t>
              </a:r>
              <a:endParaRPr lang="en-US" sz="1100" b="1" dirty="0">
                <a:solidFill>
                  <a:srgbClr val="0070C0"/>
                </a:solidFill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 flipH="1" flipV="1">
              <a:off x="357456" y="3468224"/>
              <a:ext cx="1203769" cy="712543"/>
            </a:xfrm>
            <a:prstGeom prst="straightConnector1">
              <a:avLst/>
            </a:prstGeom>
            <a:ln w="254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flipV="1">
              <a:off x="1532295" y="3630149"/>
              <a:ext cx="2235837" cy="547478"/>
            </a:xfrm>
            <a:prstGeom prst="straightConnector1">
              <a:avLst/>
            </a:prstGeom>
            <a:ln w="25400"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 rot="20746170">
              <a:off x="77311" y="3742967"/>
              <a:ext cx="125867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Xcoord</a:t>
              </a:r>
              <a:r>
                <a:rPr lang="en-US" dirty="0" smtClean="0"/>
                <a:t>. </a:t>
              </a:r>
            </a:p>
            <a:p>
              <a:r>
                <a:rPr lang="en-US" sz="1600" dirty="0" smtClean="0"/>
                <a:t>= Pad Center</a:t>
              </a:r>
            </a:p>
            <a:p>
              <a:r>
                <a:rPr lang="en-US" sz="1600" dirty="0" smtClean="0"/>
                <a:t>(Digital Info.)</a:t>
              </a:r>
              <a:endParaRPr lang="en-US" sz="1600" dirty="0"/>
            </a:p>
          </p:txBody>
        </p:sp>
        <p:sp>
          <p:nvSpPr>
            <p:cNvPr id="63" name="TextBox 62"/>
            <p:cNvSpPr txBox="1"/>
            <p:nvPr/>
          </p:nvSpPr>
          <p:spPr>
            <a:xfrm rot="20756129">
              <a:off x="1693977" y="3871960"/>
              <a:ext cx="2060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Zcoord</a:t>
              </a:r>
              <a:r>
                <a:rPr lang="en-US" dirty="0" smtClean="0"/>
                <a:t>. </a:t>
              </a:r>
              <a:r>
                <a:rPr lang="en-US" sz="1600" dirty="0" smtClean="0"/>
                <a:t>~ Arrival time</a:t>
              </a:r>
              <a:endParaRPr lang="en-US" dirty="0"/>
            </a:p>
          </p:txBody>
        </p:sp>
      </p:grpSp>
      <p:pic>
        <p:nvPicPr>
          <p:cNvPr id="69" name="Picture 68"/>
          <p:cNvPicPr preferRelativeResize="0"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520"/>
          <a:stretch/>
        </p:blipFill>
        <p:spPr>
          <a:xfrm>
            <a:off x="2839719" y="4362029"/>
            <a:ext cx="3468355" cy="229509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706650" y="5257800"/>
            <a:ext cx="14798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(</a:t>
            </a:r>
            <a:r>
              <a:rPr lang="en-US" i="1" dirty="0" err="1" smtClean="0"/>
              <a:t>x,z</a:t>
            </a:r>
            <a:r>
              <a:rPr lang="en-US" i="1" dirty="0" smtClean="0"/>
              <a:t>) = </a:t>
            </a:r>
          </a:p>
          <a:p>
            <a:r>
              <a:rPr lang="en-US" i="1" dirty="0" smtClean="0"/>
              <a:t>(pad position,</a:t>
            </a:r>
          </a:p>
          <a:p>
            <a:r>
              <a:rPr lang="en-US" i="1" dirty="0" smtClean="0"/>
              <a:t>t*</a:t>
            </a:r>
            <a:r>
              <a:rPr lang="en-US" i="1" dirty="0" err="1"/>
              <a:t>V</a:t>
            </a:r>
            <a:r>
              <a:rPr lang="en-US" i="1" baseline="-25000" dirty="0" err="1" smtClean="0"/>
              <a:t>d</a:t>
            </a:r>
            <a:r>
              <a:rPr lang="en-US" i="1" dirty="0" smtClean="0"/>
              <a:t>)</a:t>
            </a:r>
            <a:endParaRPr lang="en-US" i="1" dirty="0"/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1506838" y="5051178"/>
            <a:ext cx="2625911" cy="2600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7094604" y="5311231"/>
            <a:ext cx="13708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(</a:t>
            </a:r>
            <a:r>
              <a:rPr lang="en-US" i="1" dirty="0" err="1" smtClean="0"/>
              <a:t>x,z</a:t>
            </a:r>
            <a:r>
              <a:rPr lang="en-US" i="1" dirty="0" smtClean="0"/>
              <a:t>) = </a:t>
            </a:r>
          </a:p>
          <a:p>
            <a:r>
              <a:rPr lang="en-US" i="1" dirty="0" smtClean="0"/>
              <a:t>(centroid,</a:t>
            </a:r>
          </a:p>
          <a:p>
            <a:r>
              <a:rPr lang="en-US" i="1" dirty="0" smtClean="0"/>
              <a:t>Time bin*</a:t>
            </a:r>
            <a:r>
              <a:rPr lang="en-US" i="1" dirty="0" err="1" smtClean="0"/>
              <a:t>V</a:t>
            </a:r>
            <a:r>
              <a:rPr lang="en-US" i="1" baseline="-25000" dirty="0" err="1" smtClean="0"/>
              <a:t>d</a:t>
            </a:r>
            <a:r>
              <a:rPr lang="en-US" i="1" dirty="0" smtClean="0"/>
              <a:t>)</a:t>
            </a:r>
            <a:endParaRPr lang="en-US" i="1" dirty="0"/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4267200" y="5311231"/>
            <a:ext cx="2827405" cy="1983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ounded Rectangle 77"/>
          <p:cNvSpPr/>
          <p:nvPr/>
        </p:nvSpPr>
        <p:spPr>
          <a:xfrm>
            <a:off x="417445" y="4509639"/>
            <a:ext cx="2058302" cy="5957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Traditional </a:t>
            </a:r>
          </a:p>
          <a:p>
            <a:r>
              <a:rPr lang="en-US" dirty="0" smtClean="0"/>
              <a:t>space pt. </a:t>
            </a:r>
            <a:r>
              <a:rPr lang="en-US" dirty="0" err="1" smtClean="0"/>
              <a:t>reco</a:t>
            </a:r>
            <a:endParaRPr lang="en-US" dirty="0"/>
          </a:p>
        </p:txBody>
      </p:sp>
      <p:sp>
        <p:nvSpPr>
          <p:cNvPr id="84" name="Rounded Rectangle 83"/>
          <p:cNvSpPr/>
          <p:nvPr/>
        </p:nvSpPr>
        <p:spPr>
          <a:xfrm>
            <a:off x="6564507" y="4455417"/>
            <a:ext cx="2058302" cy="595761"/>
          </a:xfrm>
          <a:prstGeom prst="round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Time slice </a:t>
            </a:r>
          </a:p>
          <a:p>
            <a:r>
              <a:rPr lang="en-US" dirty="0" smtClean="0"/>
              <a:t>space pt. </a:t>
            </a:r>
            <a:r>
              <a:rPr lang="en-US" dirty="0" err="1" smtClean="0"/>
              <a:t>reco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3950166" y="4336165"/>
            <a:ext cx="2074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Reconstructed Track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-35710" y="857567"/>
            <a:ext cx="2275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Extracting </a:t>
            </a:r>
            <a:r>
              <a:rPr lang="en-US" dirty="0">
                <a:solidFill>
                  <a:srgbClr val="0070C0"/>
                </a:solidFill>
              </a:rPr>
              <a:t>T</a:t>
            </a:r>
            <a:r>
              <a:rPr lang="en-US" dirty="0" smtClean="0">
                <a:solidFill>
                  <a:srgbClr val="0070C0"/>
                </a:solidFill>
              </a:rPr>
              <a:t>iming info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4583927" y="852218"/>
            <a:ext cx="2394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Extracting Position info.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B.Azmoun, BNL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944821" y="5491517"/>
            <a:ext cx="1969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Advantages of </a:t>
            </a:r>
            <a:r>
              <a:rPr lang="en-US" dirty="0" err="1" smtClean="0"/>
              <a:t>tsm</a:t>
            </a:r>
            <a:r>
              <a:rPr lang="en-US" dirty="0" smtClean="0"/>
              <a:t> </a:t>
            </a:r>
          </a:p>
          <a:p>
            <a:r>
              <a:rPr lang="en-US" dirty="0" smtClean="0"/>
              <a:t>Over </a:t>
            </a:r>
            <a:r>
              <a:rPr lang="en-US" dirty="0" err="1" smtClean="0"/>
              <a:t>trad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52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4706</TotalTime>
  <Words>1926</Words>
  <Application>Microsoft Office PowerPoint</Application>
  <PresentationFormat>On-screen Show (4:3)</PresentationFormat>
  <Paragraphs>345</Paragraphs>
  <Slides>26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Arial Narrow</vt:lpstr>
      <vt:lpstr>Calibri</vt:lpstr>
      <vt:lpstr>Calibri Light</vt:lpstr>
      <vt:lpstr>Constantia</vt:lpstr>
      <vt:lpstr>ＭＳ Ｐゴシック</vt:lpstr>
      <vt:lpstr>Symbol</vt:lpstr>
      <vt:lpstr>Times New Roman</vt:lpstr>
      <vt:lpstr>Wingdings</vt:lpstr>
      <vt:lpstr>Office Theme</vt:lpstr>
      <vt:lpstr>Artwork</vt:lpstr>
      <vt:lpstr>TPC R&amp;D for sPHENIX (2)</vt:lpstr>
      <vt:lpstr>Outline</vt:lpstr>
      <vt:lpstr>Outer Tracker + Particle Id</vt:lpstr>
      <vt:lpstr>3D Detector Model of TPC Prototype</vt:lpstr>
      <vt:lpstr>The Actual Prototype</vt:lpstr>
      <vt:lpstr>Field Cage &amp; Readout</vt:lpstr>
      <vt:lpstr>Field Distortions with One Plane of Wires for Field Cage  </vt:lpstr>
      <vt:lpstr>Field Distortions with Addition of Cherenkov Mesh</vt:lpstr>
      <vt:lpstr>Vector Reco. Schemes</vt:lpstr>
      <vt:lpstr>Minidrift GEM Detector</vt:lpstr>
      <vt:lpstr>Non-linear response of Chevron Pads</vt:lpstr>
      <vt:lpstr>Unfolding shaper response</vt:lpstr>
      <vt:lpstr>Cosmic Ray Tracks in the TPC</vt:lpstr>
      <vt:lpstr>Cosmic Ray Tracks in the TPC</vt:lpstr>
      <vt:lpstr>Gas Detector Lab</vt:lpstr>
      <vt:lpstr>Lab Measurements: Drift Vel. &amp; Attachment</vt:lpstr>
      <vt:lpstr>Lab Measurements: Charge Spread &amp; Gas Transmittance</vt:lpstr>
      <vt:lpstr>Investigate readout patterns via simulation</vt:lpstr>
      <vt:lpstr>ILD-style TPC readout pads </vt:lpstr>
      <vt:lpstr>Summary/Outlook</vt:lpstr>
      <vt:lpstr>Backup Slides</vt:lpstr>
      <vt:lpstr>“Diamond band”: spatial resolution</vt:lpstr>
      <vt:lpstr>“Diamond band”: spatial resolution</vt:lpstr>
      <vt:lpstr>Back to the $100 question </vt:lpstr>
      <vt:lpstr>“Diamond band”: spatial resolution</vt:lpstr>
      <vt:lpstr>Best Centroid Vs Vector Reco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labuser2</dc:creator>
  <cp:lastModifiedBy>Amnet Copyeditor</cp:lastModifiedBy>
  <cp:revision>93</cp:revision>
  <dcterms:created xsi:type="dcterms:W3CDTF">2015-10-22T20:48:19Z</dcterms:created>
  <dcterms:modified xsi:type="dcterms:W3CDTF">2015-10-26T05:18:26Z</dcterms:modified>
</cp:coreProperties>
</file>